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modernComment_7FFFC87D_42118BC1.xml" ContentType="application/vnd.ms-powerpoint.comments+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6"/>
  </p:notesMasterIdLst>
  <p:sldIdLst>
    <p:sldId id="2147469437" r:id="rId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50A27C38-D109-DF50-289C-1FDA32E87BBF}" name="Veronica Eeckhoudt (AUDIENZ LLC)" initials="VE(L" userId="S::v-veeckhoudt@microsoft.com::0c213381-61c3-4b31-942d-093142ba27e5"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106FFEC-02D8-3D88-A176-CF9BDFC25977}" v="1" dt="2021-08-12T17:29:38.562"/>
    <p1510:client id="{3BE84C98-C249-8327-C9F9-FCBA6BBEA8A8}" v="4" dt="2021-09-09T19:50:05.730"/>
    <p1510:client id="{3CDE0BA7-324B-5DB8-AF76-6DA8B4EA2AE4}" v="4" dt="2021-08-17T20:25:55.872"/>
    <p1510:client id="{8F037520-C169-8BE9-F9FF-E6D82B212D0D}" v="10" dt="2021-09-09T19:52:16.74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01" d="100"/>
          <a:sy n="101" d="100"/>
        </p:scale>
        <p:origin x="126" y="34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presProps" Target="presProps.xml"/><Relationship Id="rId12" Type="http://schemas.microsoft.com/office/2018/10/relationships/authors" Target="author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notesMaster" Target="notesMasters/notesMaster1.xml"/><Relationship Id="rId11" Type="http://schemas.microsoft.com/office/2015/10/relationships/revisionInfo" Target="revisionInfo.xml"/><Relationship Id="rId5" Type="http://schemas.openxmlformats.org/officeDocument/2006/relationships/slide" Target="slides/slide1.xml"/><Relationship Id="rId10"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theme" Target="theme/theme1.xml"/></Relationships>
</file>

<file path=ppt/comments/modernComment_7FFFC87D_42118BC1.xml><?xml version="1.0" encoding="utf-8"?>
<p188:cmLst xmlns:a="http://schemas.openxmlformats.org/drawingml/2006/main" xmlns:r="http://schemas.openxmlformats.org/officeDocument/2006/relationships" xmlns:p188="http://schemas.microsoft.com/office/powerpoint/2018/8/main">
  <p188:cm id="{57238064-89D4-47C3-86A2-2EA5054006A1}" authorId="{50A27C38-D109-DF50-289C-1FDA32E87BBF}" created="2021-08-11T17:49:40.797">
    <ac:deMkLst xmlns:ac="http://schemas.microsoft.com/office/drawing/2013/main/command">
      <pc:docMk xmlns:pc="http://schemas.microsoft.com/office/powerpoint/2013/main/command"/>
      <pc:sldMk xmlns:pc="http://schemas.microsoft.com/office/powerpoint/2013/main/command" cId="1108446145" sldId="2147469437"/>
      <ac:spMk id="74" creationId="{ED80F683-66DD-44F2-8CDB-D8129FD2F505}"/>
    </ac:deMkLst>
    <p188:txBody>
      <a:bodyPr/>
      <a:lstStyle/>
      <a:p>
        <a:r>
          <a:rPr lang="en-US"/>
          <a:t>Update link with your event's registration site for hackers.</a:t>
        </a:r>
      </a:p>
    </p188:txBody>
  </p188:cm>
  <p188:cm id="{869B0231-3613-406D-A1A1-FA3A58CCDC40}" authorId="{50A27C38-D109-DF50-289C-1FDA32E87BBF}" created="2021-08-11T17:50:17.463">
    <ac:deMkLst xmlns:ac="http://schemas.microsoft.com/office/drawing/2013/main/command">
      <pc:docMk xmlns:pc="http://schemas.microsoft.com/office/powerpoint/2013/main/command"/>
      <pc:sldMk xmlns:pc="http://schemas.microsoft.com/office/powerpoint/2013/main/command" cId="1108446145" sldId="2147469437"/>
      <ac:spMk id="68" creationId="{78FDC524-E81C-42AA-9D9B-C3CAD9ACAA3E}"/>
    </ac:deMkLst>
    <p188:txBody>
      <a:bodyPr/>
      <a:lstStyle/>
      <a:p>
        <a:r>
          <a:rPr lang="en-US"/>
          <a:t>Include if you built a SP page for your event.</a:t>
        </a:r>
      </a:p>
    </p188:txBody>
  </p188:cm>
  <p188:cm id="{D5809928-3E16-4C34-B03E-BA8B2A10D76E}" authorId="{50A27C38-D109-DF50-289C-1FDA32E87BBF}" created="2021-08-11T17:51:04.802">
    <ac:txMkLst xmlns:ac="http://schemas.microsoft.com/office/drawing/2013/main/command">
      <pc:docMk xmlns:pc="http://schemas.microsoft.com/office/powerpoint/2013/main/command"/>
      <pc:sldMk xmlns:pc="http://schemas.microsoft.com/office/powerpoint/2013/main/command" cId="1108446145" sldId="2147469437"/>
      <ac:spMk id="68" creationId="{78FDC524-E81C-42AA-9D9B-C3CAD9ACAA3E}"/>
      <ac:txMk cp="36" len="36">
        <ac:context len="73" hash="779767671"/>
      </ac:txMk>
    </ac:txMkLst>
    <p188:pos x="2914650" y="734763"/>
    <p188:txBody>
      <a:bodyPr/>
      <a:lstStyle/>
      <a:p>
        <a:r>
          <a:rPr lang="en-US"/>
          <a:t>Update link with your events FAQ.</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9341832-515B-47BC-A8D8-14D2514388E4}" type="datetimeFigureOut">
              <a:rPr lang="en-US" smtClean="0"/>
              <a:t>9/17/2021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0776971-2390-4F45-A4D0-E52F3B07A329}" type="slidenum">
              <a:rPr lang="en-US" smtClean="0"/>
              <a:t>‹#›</a:t>
            </a:fld>
            <a:endParaRPr lang="en-US"/>
          </a:p>
        </p:txBody>
      </p:sp>
    </p:spTree>
    <p:extLst>
      <p:ext uri="{BB962C8B-B14F-4D97-AF65-F5344CB8AC3E}">
        <p14:creationId xmlns:p14="http://schemas.microsoft.com/office/powerpoint/2010/main" val="37575865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53F35A-1660-43E8-947C-59E4EA53F81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718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quare photo">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4200" y="2984540"/>
            <a:ext cx="4912652" cy="1107996"/>
          </a:xfrm>
        </p:spPr>
        <p:txBody>
          <a:bodyPr wrap="square" anchor="b" anchorCtr="0">
            <a:spAutoFit/>
          </a:bodyPr>
          <a:lstStyle>
            <a:lvl1pPr>
              <a:defRPr>
                <a:solidFill>
                  <a:schemeClr val="tx1"/>
                </a:solidFill>
              </a:defRPr>
            </a:lvl1pPr>
          </a:lstStyle>
          <a:p>
            <a:r>
              <a:rPr lang="en-US"/>
              <a:t>Event name or presentation title </a:t>
            </a:r>
          </a:p>
        </p:txBody>
      </p:sp>
      <p:pic>
        <p:nvPicPr>
          <p:cNvPr id="10" name="Picture 9" descr="Microsoft Logo">
            <a:extLst>
              <a:ext uri="{FF2B5EF4-FFF2-40B4-BE49-F238E27FC236}">
                <a16:creationId xmlns:a16="http://schemas.microsoft.com/office/drawing/2014/main" id="{09A7F775-E526-4496-A27F-867093DDA1A1}"/>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12919" t="32460" r="12919" b="32460"/>
          <a:stretch/>
        </p:blipFill>
        <p:spPr>
          <a:xfrm>
            <a:off x="339019" y="371476"/>
            <a:ext cx="1875198" cy="397562"/>
          </a:xfrm>
          <a:prstGeom prst="rect">
            <a:avLst/>
          </a:prstGeom>
        </p:spPr>
      </p:pic>
      <p:pic>
        <p:nvPicPr>
          <p:cNvPr id="6" name="Picture 5" descr="Organizing Trays Bins and Boxes Containers for Storage and Organization - Pretty  Boxes - Paper-Based Organization Products for Everyday Logistics">
            <a:extLst>
              <a:ext uri="{FF2B5EF4-FFF2-40B4-BE49-F238E27FC236}">
                <a16:creationId xmlns:a16="http://schemas.microsoft.com/office/drawing/2014/main" id="{214BE80A-21E3-456E-9E77-74D551101854}"/>
              </a:ext>
            </a:extLst>
          </p:cNvPr>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l="5498" t="-2" b="555"/>
          <a:stretch/>
        </p:blipFill>
        <p:spPr bwMode="auto">
          <a:xfrm>
            <a:off x="5675006" y="0"/>
            <a:ext cx="6516994" cy="6858000"/>
          </a:xfrm>
          <a:custGeom>
            <a:avLst/>
            <a:gdLst>
              <a:gd name="connsiteX0" fmla="*/ 0 w 6516994"/>
              <a:gd name="connsiteY0" fmla="*/ 0 h 6858000"/>
              <a:gd name="connsiteX1" fmla="*/ 6516994 w 6516994"/>
              <a:gd name="connsiteY1" fmla="*/ 0 h 6858000"/>
              <a:gd name="connsiteX2" fmla="*/ 6516994 w 6516994"/>
              <a:gd name="connsiteY2" fmla="*/ 6858000 h 6858000"/>
              <a:gd name="connsiteX3" fmla="*/ 0 w 651699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516994" h="6858000">
                <a:moveTo>
                  <a:pt x="0" y="0"/>
                </a:moveTo>
                <a:lnTo>
                  <a:pt x="6516994" y="0"/>
                </a:lnTo>
                <a:lnTo>
                  <a:pt x="6516994" y="6858000"/>
                </a:lnTo>
                <a:lnTo>
                  <a:pt x="0" y="6858000"/>
                </a:lnTo>
                <a:close/>
              </a:path>
            </a:pathLst>
          </a:custGeom>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09002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36">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24192207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quare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3152001"/>
            <a:ext cx="6968237" cy="553998"/>
          </a:xfrm>
        </p:spPr>
        <p:txBody>
          <a:bodyPr wrap="square" anchor="b" anchorCtr="0">
            <a:spAutoFit/>
          </a:bodyPr>
          <a:lstStyle>
            <a:lvl1pPr>
              <a:defRPr>
                <a:solidFill>
                  <a:schemeClr val="bg1"/>
                </a:solidFill>
              </a:defRPr>
            </a:lvl1pPr>
          </a:lstStyle>
          <a:p>
            <a:r>
              <a:rPr lang="en-US"/>
              <a:t>Event name or presentation title </a:t>
            </a:r>
          </a:p>
        </p:txBody>
      </p:sp>
      <p:pic>
        <p:nvPicPr>
          <p:cNvPr id="5" name="Picture 4" descr="Sustainability Strategy Program logo">
            <a:extLst>
              <a:ext uri="{FF2B5EF4-FFF2-40B4-BE49-F238E27FC236}">
                <a16:creationId xmlns:a16="http://schemas.microsoft.com/office/drawing/2014/main" id="{371728AC-7B8C-4C55-A166-064EBE20FB0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90941" y="460006"/>
            <a:ext cx="4434849" cy="1173482"/>
          </a:xfrm>
          <a:prstGeom prst="rect">
            <a:avLst/>
          </a:prstGeom>
        </p:spPr>
      </p:pic>
      <p:pic>
        <p:nvPicPr>
          <p:cNvPr id="9" name="Picture 8" descr="Microsoft Logo">
            <a:extLst>
              <a:ext uri="{FF2B5EF4-FFF2-40B4-BE49-F238E27FC236}">
                <a16:creationId xmlns:a16="http://schemas.microsoft.com/office/drawing/2014/main" id="{F01D7C5B-A2D6-4B5B-80F7-8B02FA8A748B}"/>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90941" y="6115007"/>
            <a:ext cx="1332195" cy="597000"/>
          </a:xfrm>
          <a:prstGeom prst="rect">
            <a:avLst/>
          </a:prstGeom>
        </p:spPr>
      </p:pic>
    </p:spTree>
    <p:extLst>
      <p:ext uri="{BB962C8B-B14F-4D97-AF65-F5344CB8AC3E}">
        <p14:creationId xmlns:p14="http://schemas.microsoft.com/office/powerpoint/2010/main" val="33050050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492443"/>
          </a:xfrm>
        </p:spPr>
        <p:txBody>
          <a:bodyPr/>
          <a:lstStyle>
            <a:lvl1pPr>
              <a:defRPr sz="3200"/>
            </a:lvl1pPr>
          </a:lstStyle>
          <a:p>
            <a:r>
              <a:rPr lang="en-US"/>
              <a:t>Click to edit Master title style</a:t>
            </a:r>
          </a:p>
        </p:txBody>
      </p:sp>
      <p:sp>
        <p:nvSpPr>
          <p:cNvPr id="5" name="Footer Placeholder 4">
            <a:extLst>
              <a:ext uri="{FF2B5EF4-FFF2-40B4-BE49-F238E27FC236}">
                <a16:creationId xmlns:a16="http://schemas.microsoft.com/office/drawing/2014/main" id="{5FA01BA8-EB96-4A89-8D59-CBEFC787A567}"/>
              </a:ext>
            </a:extLst>
          </p:cNvPr>
          <p:cNvSpPr>
            <a:spLocks noGrp="1"/>
          </p:cNvSpPr>
          <p:nvPr>
            <p:ph type="ftr" sz="quarter" idx="10"/>
          </p:nvPr>
        </p:nvSpPr>
        <p:spPr/>
        <p:txBody>
          <a:bodyPr/>
          <a:lstStyle/>
          <a:p>
            <a:r>
              <a:rPr lang="en-US"/>
              <a:t>Microsoft Confidential - Internal Use Only</a:t>
            </a:r>
          </a:p>
        </p:txBody>
      </p:sp>
      <p:sp>
        <p:nvSpPr>
          <p:cNvPr id="6" name="Slide Number Placeholder 5">
            <a:extLst>
              <a:ext uri="{FF2B5EF4-FFF2-40B4-BE49-F238E27FC236}">
                <a16:creationId xmlns:a16="http://schemas.microsoft.com/office/drawing/2014/main" id="{F0070A74-1E86-451B-B6A3-DE9213B2DD0D}"/>
              </a:ext>
            </a:extLst>
          </p:cNvPr>
          <p:cNvSpPr>
            <a:spLocks noGrp="1"/>
          </p:cNvSpPr>
          <p:nvPr>
            <p:ph type="sldNum" sz="quarter" idx="11"/>
          </p:nvPr>
        </p:nvSpPr>
        <p:spPr/>
        <p:txBody>
          <a:bodyPr/>
          <a:lstStyle/>
          <a:p>
            <a:pPr algn="ctr"/>
            <a:fld id="{C435EBD8-2B4E-460A-B166-558D15DA4B06}" type="slidenum">
              <a:rPr lang="en-US" smtClean="0"/>
              <a:pPr algn="ctr"/>
              <a:t>‹#›</a:t>
            </a:fld>
            <a:endParaRPr lang="en-US"/>
          </a:p>
        </p:txBody>
      </p:sp>
    </p:spTree>
    <p:extLst>
      <p:ext uri="{BB962C8B-B14F-4D97-AF65-F5344CB8AC3E}">
        <p14:creationId xmlns:p14="http://schemas.microsoft.com/office/powerpoint/2010/main" val="67758632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492443"/>
          </a:xfrm>
        </p:spPr>
        <p:txBody>
          <a:bodyPr/>
          <a:lstStyle>
            <a:lvl1pPr>
              <a:defRPr sz="3200"/>
            </a:lvl1pPr>
          </a:lstStyle>
          <a:p>
            <a:r>
              <a:rPr lang="en-US"/>
              <a:t>Click to edit Master title style</a:t>
            </a:r>
          </a:p>
        </p:txBody>
      </p:sp>
      <p:sp>
        <p:nvSpPr>
          <p:cNvPr id="4" name="Text Placeholder 3">
            <a:extLst>
              <a:ext uri="{FF2B5EF4-FFF2-40B4-BE49-F238E27FC236}">
                <a16:creationId xmlns:a16="http://schemas.microsoft.com/office/drawing/2014/main" id="{39705E21-7922-4EBF-AE6A-1135BCAEBB66}"/>
              </a:ext>
            </a:extLst>
          </p:cNvPr>
          <p:cNvSpPr>
            <a:spLocks noGrp="1"/>
          </p:cNvSpPr>
          <p:nvPr>
            <p:ph type="body" sz="quarter" idx="10"/>
          </p:nvPr>
        </p:nvSpPr>
        <p:spPr>
          <a:xfrm>
            <a:off x="584200" y="1011198"/>
            <a:ext cx="11018838" cy="307777"/>
          </a:xfrm>
        </p:spPr>
        <p:txBody>
          <a:bodyPr/>
          <a:lstStyle>
            <a:lvl1pPr marL="0" indent="0">
              <a:buNone/>
              <a:defRPr sz="2000">
                <a:solidFill>
                  <a:schemeClr val="bg1"/>
                </a:solidFill>
              </a:defRPr>
            </a:lvl1pPr>
          </a:lstStyle>
          <a:p>
            <a:pPr lvl="0"/>
            <a:r>
              <a:rPr lang="en-US"/>
              <a:t>Click to edit Master text styles</a:t>
            </a:r>
          </a:p>
        </p:txBody>
      </p:sp>
      <p:sp>
        <p:nvSpPr>
          <p:cNvPr id="3" name="Footer Placeholder 2">
            <a:extLst>
              <a:ext uri="{FF2B5EF4-FFF2-40B4-BE49-F238E27FC236}">
                <a16:creationId xmlns:a16="http://schemas.microsoft.com/office/drawing/2014/main" id="{74E63D57-1CC1-4195-951A-DC23AD8F22B8}"/>
              </a:ext>
            </a:extLst>
          </p:cNvPr>
          <p:cNvSpPr>
            <a:spLocks noGrp="1"/>
          </p:cNvSpPr>
          <p:nvPr>
            <p:ph type="ftr" sz="quarter" idx="11"/>
          </p:nvPr>
        </p:nvSpPr>
        <p:spPr/>
        <p:txBody>
          <a:bodyPr/>
          <a:lstStyle/>
          <a:p>
            <a:r>
              <a:rPr lang="en-US"/>
              <a:t>Microsoft Confidential - Internal Use Only</a:t>
            </a:r>
          </a:p>
        </p:txBody>
      </p:sp>
      <p:sp>
        <p:nvSpPr>
          <p:cNvPr id="7" name="Slide Number Placeholder 6">
            <a:extLst>
              <a:ext uri="{FF2B5EF4-FFF2-40B4-BE49-F238E27FC236}">
                <a16:creationId xmlns:a16="http://schemas.microsoft.com/office/drawing/2014/main" id="{47507739-A0BA-4B23-B4C2-39FEACAFC50A}"/>
              </a:ext>
            </a:extLst>
          </p:cNvPr>
          <p:cNvSpPr>
            <a:spLocks noGrp="1"/>
          </p:cNvSpPr>
          <p:nvPr>
            <p:ph type="sldNum" sz="quarter" idx="12"/>
          </p:nvPr>
        </p:nvSpPr>
        <p:spPr/>
        <p:txBody>
          <a:bodyPr/>
          <a:lstStyle/>
          <a:p>
            <a:pPr algn="ctr"/>
            <a:fld id="{C435EBD8-2B4E-460A-B166-558D15DA4B06}" type="slidenum">
              <a:rPr lang="en-US" smtClean="0"/>
              <a:pPr algn="ctr"/>
              <a:t>‹#›</a:t>
            </a:fld>
            <a:endParaRPr lang="en-US"/>
          </a:p>
        </p:txBody>
      </p:sp>
    </p:spTree>
    <p:extLst>
      <p:ext uri="{BB962C8B-B14F-4D97-AF65-F5344CB8AC3E}">
        <p14:creationId xmlns:p14="http://schemas.microsoft.com/office/powerpoint/2010/main" val="31787631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2A254B17-C44F-44EF-82AF-6BC0A31AA9C9}"/>
              </a:ext>
            </a:extLst>
          </p:cNvPr>
          <p:cNvSpPr>
            <a:spLocks noGrp="1"/>
          </p:cNvSpPr>
          <p:nvPr>
            <p:ph type="ftr" sz="quarter" idx="10"/>
          </p:nvPr>
        </p:nvSpPr>
        <p:spPr/>
        <p:txBody>
          <a:bodyPr/>
          <a:lstStyle/>
          <a:p>
            <a:r>
              <a:rPr lang="en-US"/>
              <a:t>Microsoft Confidential - Internal Use Only</a:t>
            </a:r>
          </a:p>
        </p:txBody>
      </p:sp>
      <p:sp>
        <p:nvSpPr>
          <p:cNvPr id="5" name="Slide Number Placeholder 4">
            <a:extLst>
              <a:ext uri="{FF2B5EF4-FFF2-40B4-BE49-F238E27FC236}">
                <a16:creationId xmlns:a16="http://schemas.microsoft.com/office/drawing/2014/main" id="{4309CF73-187A-4054-9A15-27F5DAA4AA74}"/>
              </a:ext>
            </a:extLst>
          </p:cNvPr>
          <p:cNvSpPr>
            <a:spLocks noGrp="1"/>
          </p:cNvSpPr>
          <p:nvPr>
            <p:ph type="sldNum" sz="quarter" idx="11"/>
          </p:nvPr>
        </p:nvSpPr>
        <p:spPr/>
        <p:txBody>
          <a:bodyPr/>
          <a:lstStyle/>
          <a:p>
            <a:pPr algn="ctr"/>
            <a:fld id="{C435EBD8-2B4E-460A-B166-558D15DA4B06}" type="slidenum">
              <a:rPr lang="en-US" smtClean="0"/>
              <a:pPr algn="ctr"/>
              <a:t>‹#›</a:t>
            </a:fld>
            <a:endParaRPr lang="en-US"/>
          </a:p>
        </p:txBody>
      </p:sp>
    </p:spTree>
    <p:extLst>
      <p:ext uri="{BB962C8B-B14F-4D97-AF65-F5344CB8AC3E}">
        <p14:creationId xmlns:p14="http://schemas.microsoft.com/office/powerpoint/2010/main" val="237317771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5" name="Picture 4" descr="A picture containing crossword, text&#10;&#10;Description automatically generated">
            <a:extLst>
              <a:ext uri="{FF2B5EF4-FFF2-40B4-BE49-F238E27FC236}">
                <a16:creationId xmlns:a16="http://schemas.microsoft.com/office/drawing/2014/main" id="{19AEEFC5-E78E-4427-9F07-F9B101C68795}"/>
              </a:ext>
            </a:extLst>
          </p:cNvPr>
          <p:cNvPicPr>
            <a:picLocks noChangeAspect="1"/>
          </p:cNvPicPr>
          <p:nvPr userDrawn="1"/>
        </p:nvPicPr>
        <p:blipFill rotWithShape="1">
          <a:blip r:embed="rId2">
            <a:alphaModFix amt="15000"/>
            <a:extLst>
              <a:ext uri="{28A0092B-C50C-407E-A947-70E740481C1C}">
                <a14:useLocalDpi xmlns:a14="http://schemas.microsoft.com/office/drawing/2010/main" val="0"/>
              </a:ext>
            </a:extLst>
          </a:blip>
          <a:srcRect l="-3927" t="-49299" r="-2392" b="65558"/>
          <a:stretch/>
        </p:blipFill>
        <p:spPr>
          <a:xfrm>
            <a:off x="-180110" y="688769"/>
            <a:ext cx="9454739" cy="6169231"/>
          </a:xfrm>
          <a:prstGeom prst="rect">
            <a:avLst/>
          </a:prstGeom>
        </p:spPr>
      </p:pic>
      <p:sp>
        <p:nvSpPr>
          <p:cNvPr id="2" name="Footer Placeholder 1">
            <a:extLst>
              <a:ext uri="{FF2B5EF4-FFF2-40B4-BE49-F238E27FC236}">
                <a16:creationId xmlns:a16="http://schemas.microsoft.com/office/drawing/2014/main" id="{02D190DE-7555-432E-B268-2ABC3A2C229B}"/>
              </a:ext>
            </a:extLst>
          </p:cNvPr>
          <p:cNvSpPr>
            <a:spLocks noGrp="1"/>
          </p:cNvSpPr>
          <p:nvPr>
            <p:ph type="ftr" sz="quarter" idx="10"/>
          </p:nvPr>
        </p:nvSpPr>
        <p:spPr/>
        <p:txBody>
          <a:bodyPr/>
          <a:lstStyle/>
          <a:p>
            <a:r>
              <a:rPr lang="en-US"/>
              <a:t>Microsoft Confidential - Internal Use Only</a:t>
            </a:r>
          </a:p>
        </p:txBody>
      </p:sp>
      <p:sp>
        <p:nvSpPr>
          <p:cNvPr id="3" name="Slide Number Placeholder 2">
            <a:extLst>
              <a:ext uri="{FF2B5EF4-FFF2-40B4-BE49-F238E27FC236}">
                <a16:creationId xmlns:a16="http://schemas.microsoft.com/office/drawing/2014/main" id="{50E89BA4-16BF-4A39-A998-2B5DE52E2E9B}"/>
              </a:ext>
            </a:extLst>
          </p:cNvPr>
          <p:cNvSpPr>
            <a:spLocks noGrp="1"/>
          </p:cNvSpPr>
          <p:nvPr>
            <p:ph type="sldNum" sz="quarter" idx="11"/>
          </p:nvPr>
        </p:nvSpPr>
        <p:spPr/>
        <p:txBody>
          <a:bodyPr/>
          <a:lstStyle/>
          <a:p>
            <a:pPr algn="ctr"/>
            <a:fld id="{C435EBD8-2B4E-460A-B166-558D15DA4B06}" type="slidenum">
              <a:rPr lang="en-US" smtClean="0"/>
              <a:pPr algn="ctr"/>
              <a:t>‹#›</a:t>
            </a:fld>
            <a:endParaRPr lang="en-US"/>
          </a:p>
        </p:txBody>
      </p:sp>
    </p:spTree>
    <p:extLst>
      <p:ext uri="{BB962C8B-B14F-4D97-AF65-F5344CB8AC3E}">
        <p14:creationId xmlns:p14="http://schemas.microsoft.com/office/powerpoint/2010/main" val="319906673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Blank">
    <p:bg>
      <p:bgPr>
        <a:solidFill>
          <a:schemeClr val="accent3"/>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D5AD645-65B7-45AA-A376-9C4A566F5811}"/>
              </a:ext>
              <a:ext uri="{C183D7F6-B498-43B3-948B-1728B52AA6E4}">
                <adec:decorative xmlns:adec="http://schemas.microsoft.com/office/drawing/2017/decorative" val="1"/>
              </a:ext>
            </a:extLst>
          </p:cNvPr>
          <p:cNvPicPr>
            <a:picLocks noChangeAspect="1"/>
          </p:cNvPicPr>
          <p:nvPr userDrawn="1"/>
        </p:nvPicPr>
        <p:blipFill rotWithShape="1">
          <a:blip r:embed="rId2">
            <a:alphaModFix amt="15000"/>
            <a:extLst>
              <a:ext uri="{28A0092B-C50C-407E-A947-70E740481C1C}">
                <a14:useLocalDpi xmlns:a14="http://schemas.microsoft.com/office/drawing/2010/main" val="0"/>
              </a:ext>
            </a:extLst>
          </a:blip>
          <a:srcRect l="-4994" r="53091" b="6909"/>
          <a:stretch/>
        </p:blipFill>
        <p:spPr>
          <a:xfrm>
            <a:off x="7576457" y="0"/>
            <a:ext cx="4615543" cy="6858000"/>
          </a:xfrm>
          <a:prstGeom prst="rect">
            <a:avLst/>
          </a:prstGeom>
        </p:spPr>
      </p:pic>
      <p:pic>
        <p:nvPicPr>
          <p:cNvPr id="5" name="Picture 4">
            <a:extLst>
              <a:ext uri="{FF2B5EF4-FFF2-40B4-BE49-F238E27FC236}">
                <a16:creationId xmlns:a16="http://schemas.microsoft.com/office/drawing/2014/main" id="{19AEEFC5-E78E-4427-9F07-F9B101C68795}"/>
              </a:ext>
              <a:ext uri="{C183D7F6-B498-43B3-948B-1728B52AA6E4}">
                <adec:decorative xmlns:adec="http://schemas.microsoft.com/office/drawing/2017/decorative" val="1"/>
              </a:ext>
            </a:extLst>
          </p:cNvPr>
          <p:cNvPicPr>
            <a:picLocks noChangeAspect="1"/>
          </p:cNvPicPr>
          <p:nvPr userDrawn="1"/>
        </p:nvPicPr>
        <p:blipFill rotWithShape="1">
          <a:blip r:embed="rId2">
            <a:alphaModFix amt="15000"/>
            <a:extLst>
              <a:ext uri="{28A0092B-C50C-407E-A947-70E740481C1C}">
                <a14:useLocalDpi xmlns:a14="http://schemas.microsoft.com/office/drawing/2010/main" val="0"/>
              </a:ext>
            </a:extLst>
          </a:blip>
          <a:srcRect l="-3927" t="-49299" r="-2392" b="65558"/>
          <a:stretch/>
        </p:blipFill>
        <p:spPr>
          <a:xfrm>
            <a:off x="-180110" y="688769"/>
            <a:ext cx="9454739" cy="6169231"/>
          </a:xfrm>
          <a:prstGeom prst="rect">
            <a:avLst/>
          </a:prstGeom>
        </p:spPr>
      </p:pic>
      <p:sp>
        <p:nvSpPr>
          <p:cNvPr id="4" name="Footer Placeholder 48">
            <a:extLst>
              <a:ext uri="{FF2B5EF4-FFF2-40B4-BE49-F238E27FC236}">
                <a16:creationId xmlns:a16="http://schemas.microsoft.com/office/drawing/2014/main" id="{D68396BC-E53C-45B0-B2DD-8ED990277D7B}"/>
              </a:ext>
            </a:extLst>
          </p:cNvPr>
          <p:cNvSpPr>
            <a:spLocks noGrp="1"/>
          </p:cNvSpPr>
          <p:nvPr>
            <p:ph type="ftr" sz="quarter" idx="3"/>
          </p:nvPr>
        </p:nvSpPr>
        <p:spPr>
          <a:xfrm>
            <a:off x="4038600" y="6576269"/>
            <a:ext cx="4114800" cy="153888"/>
          </a:xfrm>
          <a:prstGeom prst="rect">
            <a:avLst/>
          </a:prstGeom>
        </p:spPr>
        <p:txBody>
          <a:bodyPr vert="horz" lIns="0" tIns="0" rIns="0" bIns="0" rtlCol="0" anchor="ctr">
            <a:spAutoFit/>
          </a:bodyPr>
          <a:lstStyle>
            <a:lvl1pPr algn="ctr">
              <a:defRPr sz="1000">
                <a:solidFill>
                  <a:schemeClr val="tx1"/>
                </a:solidFill>
                <a:latin typeface="+mn-lt"/>
              </a:defRPr>
            </a:lvl1pPr>
          </a:lstStyle>
          <a:p>
            <a:r>
              <a:rPr lang="en-US"/>
              <a:t>Microsoft Confidential - Internal Use Only</a:t>
            </a:r>
          </a:p>
        </p:txBody>
      </p:sp>
      <p:sp>
        <p:nvSpPr>
          <p:cNvPr id="6" name="Slide Number Placeholder 49">
            <a:extLst>
              <a:ext uri="{FF2B5EF4-FFF2-40B4-BE49-F238E27FC236}">
                <a16:creationId xmlns:a16="http://schemas.microsoft.com/office/drawing/2014/main" id="{E66A031E-CBF8-4B22-A0C2-AC617DF45D53}"/>
              </a:ext>
            </a:extLst>
          </p:cNvPr>
          <p:cNvSpPr>
            <a:spLocks noGrp="1"/>
          </p:cNvSpPr>
          <p:nvPr>
            <p:ph type="sldNum" sz="quarter" idx="4"/>
          </p:nvPr>
        </p:nvSpPr>
        <p:spPr>
          <a:xfrm>
            <a:off x="11609388" y="6576269"/>
            <a:ext cx="582611" cy="153888"/>
          </a:xfrm>
          <a:prstGeom prst="rect">
            <a:avLst/>
          </a:prstGeom>
        </p:spPr>
        <p:txBody>
          <a:bodyPr vert="horz" lIns="0" tIns="0" rIns="0" bIns="0" rtlCol="0" anchor="ctr">
            <a:spAutoFit/>
          </a:bodyPr>
          <a:lstStyle>
            <a:lvl1pPr algn="ctr">
              <a:defRPr sz="1000">
                <a:solidFill>
                  <a:schemeClr val="tx1"/>
                </a:solidFill>
                <a:latin typeface="+mn-lt"/>
              </a:defRPr>
            </a:lvl1pPr>
          </a:lstStyle>
          <a:p>
            <a:fld id="{20CB3F40-557F-4F8E-B22F-58C7FE658FBE}" type="slidenum">
              <a:rPr lang="en-US" smtClean="0"/>
              <a:pPr/>
              <a:t>‹#›</a:t>
            </a:fld>
            <a:endParaRPr lang="en-US"/>
          </a:p>
        </p:txBody>
      </p:sp>
    </p:spTree>
    <p:extLst>
      <p:ext uri="{BB962C8B-B14F-4D97-AF65-F5344CB8AC3E}">
        <p14:creationId xmlns:p14="http://schemas.microsoft.com/office/powerpoint/2010/main" val="32380107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5451089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a:xfrm>
            <a:off x="588263" y="457200"/>
            <a:ext cx="11018520" cy="492443"/>
          </a:xfrm>
        </p:spPr>
        <p:txBody>
          <a:bodyPr/>
          <a:lstStyle>
            <a:lvl1pPr>
              <a:defRPr sz="3200"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214132952"/>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9458ED05-FE21-40DA-B630-C96971C0FDF4}"/>
              </a:ext>
            </a:extLst>
          </p:cNvPr>
          <p:cNvSpPr>
            <a:spLocks noGrp="1"/>
          </p:cNvSpPr>
          <p:nvPr>
            <p:ph type="ftr" sz="quarter" idx="3"/>
          </p:nvPr>
        </p:nvSpPr>
        <p:spPr>
          <a:xfrm>
            <a:off x="4038600" y="6631852"/>
            <a:ext cx="4114800" cy="123111"/>
          </a:xfrm>
          <a:prstGeom prst="rect">
            <a:avLst/>
          </a:prstGeom>
        </p:spPr>
        <p:txBody>
          <a:bodyPr vert="horz" lIns="0" tIns="0" rIns="0" bIns="0" rtlCol="0" anchor="ctr">
            <a:spAutoFit/>
          </a:bodyPr>
          <a:lstStyle>
            <a:lvl1pPr algn="ctr">
              <a:defRPr sz="800">
                <a:solidFill>
                  <a:schemeClr val="bg1"/>
                </a:solidFill>
              </a:defRPr>
            </a:lvl1pPr>
          </a:lstStyle>
          <a:p>
            <a:r>
              <a:rPr lang="en-US"/>
              <a:t>Microsoft Confidential - Internal Use Only</a:t>
            </a:r>
          </a:p>
        </p:txBody>
      </p:sp>
      <p:sp>
        <p:nvSpPr>
          <p:cNvPr id="6" name="Slide Number Placeholder 5">
            <a:extLst>
              <a:ext uri="{FF2B5EF4-FFF2-40B4-BE49-F238E27FC236}">
                <a16:creationId xmlns:a16="http://schemas.microsoft.com/office/drawing/2014/main" id="{87B00A2E-BB9D-4E75-9C35-ED8F2BFD48B1}"/>
              </a:ext>
            </a:extLst>
          </p:cNvPr>
          <p:cNvSpPr>
            <a:spLocks noGrp="1"/>
          </p:cNvSpPr>
          <p:nvPr>
            <p:ph type="sldNum" sz="quarter" idx="4"/>
          </p:nvPr>
        </p:nvSpPr>
        <p:spPr>
          <a:xfrm>
            <a:off x="11643614" y="6631852"/>
            <a:ext cx="215900" cy="123111"/>
          </a:xfrm>
          <a:prstGeom prst="rect">
            <a:avLst/>
          </a:prstGeom>
        </p:spPr>
        <p:txBody>
          <a:bodyPr vert="horz" wrap="square" lIns="0" tIns="0" rIns="0" bIns="0" rtlCol="0" anchor="ctr">
            <a:spAutoFit/>
          </a:bodyPr>
          <a:lstStyle>
            <a:lvl1pPr algn="ctr">
              <a:defRPr sz="800">
                <a:solidFill>
                  <a:schemeClr val="bg1"/>
                </a:solidFill>
              </a:defRPr>
            </a:lvl1pPr>
          </a:lstStyle>
          <a:p>
            <a:pPr algn="ctr"/>
            <a:fld id="{C435EBD8-2B4E-460A-B166-558D15DA4B06}" type="slidenum">
              <a:rPr lang="en-US" smtClean="0"/>
              <a:pPr algn="ctr"/>
              <a:t>‹#›</a:t>
            </a:fld>
            <a:endParaRPr lang="en-US"/>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2" cstate="screen">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781242960"/>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Lst>
  <p:transition>
    <p:fade/>
  </p:transition>
  <p:hf hd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2">
              <a:lumMod val="25000"/>
            </a:schemeClr>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2">
              <a:lumMod val="25000"/>
            </a:schemeClr>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2">
              <a:lumMod val="25000"/>
            </a:schemeClr>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2">
              <a:lumMod val="25000"/>
            </a:schemeClr>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2">
              <a:lumMod val="25000"/>
            </a:schemeClr>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2">
              <a:lumMod val="25000"/>
            </a:schemeClr>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microsoft.com/office/2018/10/relationships/comments" Target="../comments/modernComment_7FFFC87D_42118BC1.xml"/><Relationship Id="rId2" Type="http://schemas.openxmlformats.org/officeDocument/2006/relationships/notesSlide" Target="../notesSlides/notesSlide1.xml"/><Relationship Id="rId1" Type="http://schemas.openxmlformats.org/officeDocument/2006/relationships/slideLayout" Target="../slideLayouts/slideLayout6.xml"/><Relationship Id="rId6" Type="http://schemas.openxmlformats.org/officeDocument/2006/relationships/image" Target="../media/image10.png"/><Relationship Id="rId5" Type="http://schemas.openxmlformats.org/officeDocument/2006/relationships/hyperlink" Target="https://microsoft-my.sharepoint.com/:b:/p/v-veeckhoudt/ETVQQssqJVNHkIMEc4XHXNYBwo75dzQYV7HXB1hRdrpRlQ?e=gUK0X0" TargetMode="Externa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 name="Picture 54">
            <a:extLst>
              <a:ext uri="{FF2B5EF4-FFF2-40B4-BE49-F238E27FC236}">
                <a16:creationId xmlns:a16="http://schemas.microsoft.com/office/drawing/2014/main" id="{C16C81F5-C6ED-4289-906A-0C3ACF081D7B}"/>
              </a:ext>
              <a:ext uri="{C183D7F6-B498-43B3-948B-1728B52AA6E4}">
                <adec:decorative xmlns:adec="http://schemas.microsoft.com/office/drawing/2017/decorative" val="1"/>
              </a:ext>
            </a:extLst>
          </p:cNvPr>
          <p:cNvPicPr>
            <a:picLocks noChangeAspect="1"/>
          </p:cNvPicPr>
          <p:nvPr/>
        </p:nvPicPr>
        <p:blipFill rotWithShape="1">
          <a:blip r:embed="rId4"/>
          <a:srcRect l="61943" r="350"/>
          <a:stretch/>
        </p:blipFill>
        <p:spPr>
          <a:xfrm>
            <a:off x="0" y="1"/>
            <a:ext cx="4597400" cy="6857999"/>
          </a:xfrm>
          <a:prstGeom prst="rect">
            <a:avLst/>
          </a:prstGeom>
        </p:spPr>
      </p:pic>
      <p:sp>
        <p:nvSpPr>
          <p:cNvPr id="56" name="Title 55">
            <a:extLst>
              <a:ext uri="{FF2B5EF4-FFF2-40B4-BE49-F238E27FC236}">
                <a16:creationId xmlns:a16="http://schemas.microsoft.com/office/drawing/2014/main" id="{E056120D-A7F3-4DED-8C38-DCF499828647}"/>
              </a:ext>
            </a:extLst>
          </p:cNvPr>
          <p:cNvSpPr txBox="1">
            <a:spLocks noGrp="1"/>
          </p:cNvSpPr>
          <p:nvPr>
            <p:ph type="title" idx="4294967295"/>
          </p:nvPr>
        </p:nvSpPr>
        <p:spPr>
          <a:xfrm>
            <a:off x="584200" y="520474"/>
            <a:ext cx="3290676" cy="738664"/>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defTabSz="914400">
              <a:spcBef>
                <a:spcPts val="0"/>
              </a:spcBef>
              <a:defRPr/>
            </a:pPr>
            <a:r>
              <a:rPr kumimoji="0" lang="en-US" sz="2400" b="0" i="0" u="none" strike="noStrike" kern="1200" cap="none" spc="0" normalizeH="0" baseline="0" noProof="0" dirty="0">
                <a:ln>
                  <a:noFill/>
                </a:ln>
                <a:solidFill>
                  <a:schemeClr val="tx1"/>
                </a:solidFill>
                <a:effectLst/>
                <a:uLnTx/>
                <a:uFillTx/>
                <a:latin typeface="+mj-lt"/>
                <a:ea typeface="+mn-ea"/>
                <a:cs typeface="+mn-cs"/>
              </a:rPr>
              <a:t>Sustainable Smart </a:t>
            </a:r>
            <a:r>
              <a:rPr kumimoji="0" lang="en-US" sz="2400" b="0" i="0" u="none" strike="noStrike" kern="1200" cap="none" spc="0" normalizeH="0" baseline="0" noProof="0">
                <a:ln>
                  <a:noFill/>
                </a:ln>
                <a:solidFill>
                  <a:schemeClr val="tx1"/>
                </a:solidFill>
                <a:effectLst/>
                <a:uLnTx/>
                <a:uFillTx/>
                <a:latin typeface="+mj-lt"/>
                <a:ea typeface="+mn-ea"/>
                <a:cs typeface="+mn-cs"/>
              </a:rPr>
              <a:t>Buildings</a:t>
            </a:r>
            <a:r>
              <a:rPr lang="en-US" sz="2400" spc="0">
                <a:ln>
                  <a:noFill/>
                </a:ln>
                <a:solidFill>
                  <a:schemeClr val="tx1"/>
                </a:solidFill>
                <a:cs typeface="+mn-cs"/>
              </a:rPr>
              <a:t> Hackathon</a:t>
            </a:r>
            <a:endParaRPr kumimoji="0" lang="en-US" sz="2400" b="0" i="0" u="none" strike="noStrike" kern="1200" cap="none" spc="0" normalizeH="0" baseline="0" noProof="0">
              <a:ln>
                <a:noFill/>
              </a:ln>
              <a:solidFill>
                <a:schemeClr val="tx1"/>
              </a:solidFill>
              <a:effectLst/>
              <a:uLnTx/>
              <a:uFillTx/>
              <a:latin typeface="+mj-lt"/>
              <a:ea typeface="+mn-ea"/>
              <a:cs typeface="+mn-cs"/>
            </a:endParaRPr>
          </a:p>
        </p:txBody>
      </p:sp>
      <p:sp>
        <p:nvSpPr>
          <p:cNvPr id="64" name="TextBox 63">
            <a:extLst>
              <a:ext uri="{FF2B5EF4-FFF2-40B4-BE49-F238E27FC236}">
                <a16:creationId xmlns:a16="http://schemas.microsoft.com/office/drawing/2014/main" id="{9C4E4BB1-AEE8-432D-9AD5-AD71F758D0DE}"/>
              </a:ext>
            </a:extLst>
          </p:cNvPr>
          <p:cNvSpPr txBox="1"/>
          <p:nvPr/>
        </p:nvSpPr>
        <p:spPr>
          <a:xfrm>
            <a:off x="575770" y="1410766"/>
            <a:ext cx="3139887" cy="492443"/>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a:ln>
                  <a:noFill/>
                </a:ln>
                <a:solidFill>
                  <a:srgbClr val="FFFFFF"/>
                </a:solidFill>
                <a:effectLst/>
                <a:uLnTx/>
                <a:uFillTx/>
                <a:latin typeface="Segoe UI Semibold"/>
                <a:ea typeface="+mn-ea"/>
                <a:cs typeface="+mn-cs"/>
              </a:rPr>
              <a:t>Help shape the future of sustainable buildings technology</a:t>
            </a:r>
            <a:endParaRPr kumimoji="0" lang="en-US" sz="1600" b="0" i="0" u="none" strike="noStrike" kern="1200" cap="none" spc="0" normalizeH="0" baseline="0" noProof="0">
              <a:ln>
                <a:noFill/>
              </a:ln>
              <a:solidFill>
                <a:srgbClr val="FFFFFF"/>
              </a:solidFill>
              <a:effectLst/>
              <a:uLnTx/>
              <a:uFillTx/>
              <a:latin typeface="Segoe UI Semibold"/>
              <a:ea typeface="+mn-ea"/>
              <a:cs typeface="+mn-cs"/>
            </a:endParaRPr>
          </a:p>
        </p:txBody>
      </p:sp>
      <p:sp>
        <p:nvSpPr>
          <p:cNvPr id="67" name="target_2" title="Icon of a target with an arrow hitting the bullseye">
            <a:extLst>
              <a:ext uri="{FF2B5EF4-FFF2-40B4-BE49-F238E27FC236}">
                <a16:creationId xmlns:a16="http://schemas.microsoft.com/office/drawing/2014/main" id="{3BD74381-5F78-4681-9B5B-4AE550E6B750}"/>
              </a:ext>
            </a:extLst>
          </p:cNvPr>
          <p:cNvSpPr>
            <a:spLocks noChangeAspect="1" noEditPoints="1"/>
          </p:cNvSpPr>
          <p:nvPr/>
        </p:nvSpPr>
        <p:spPr bwMode="auto">
          <a:xfrm>
            <a:off x="575770" y="2385415"/>
            <a:ext cx="247400" cy="248985"/>
          </a:xfrm>
          <a:custGeom>
            <a:avLst/>
            <a:gdLst>
              <a:gd name="T0" fmla="*/ 314 w 346"/>
              <a:gd name="T1" fmla="*/ 73 h 346"/>
              <a:gd name="T2" fmla="*/ 346 w 346"/>
              <a:gd name="T3" fmla="*/ 173 h 346"/>
              <a:gd name="T4" fmla="*/ 173 w 346"/>
              <a:gd name="T5" fmla="*/ 346 h 346"/>
              <a:gd name="T6" fmla="*/ 0 w 346"/>
              <a:gd name="T7" fmla="*/ 173 h 346"/>
              <a:gd name="T8" fmla="*/ 173 w 346"/>
              <a:gd name="T9" fmla="*/ 0 h 346"/>
              <a:gd name="T10" fmla="*/ 269 w 346"/>
              <a:gd name="T11" fmla="*/ 30 h 346"/>
              <a:gd name="T12" fmla="*/ 173 w 346"/>
              <a:gd name="T13" fmla="*/ 274 h 346"/>
              <a:gd name="T14" fmla="*/ 274 w 346"/>
              <a:gd name="T15" fmla="*/ 173 h 346"/>
              <a:gd name="T16" fmla="*/ 173 w 346"/>
              <a:gd name="T17" fmla="*/ 72 h 346"/>
              <a:gd name="T18" fmla="*/ 72 w 346"/>
              <a:gd name="T19" fmla="*/ 173 h 346"/>
              <a:gd name="T20" fmla="*/ 173 w 346"/>
              <a:gd name="T21" fmla="*/ 274 h 346"/>
              <a:gd name="T22" fmla="*/ 173 w 346"/>
              <a:gd name="T23" fmla="*/ 203 h 346"/>
              <a:gd name="T24" fmla="*/ 203 w 346"/>
              <a:gd name="T25" fmla="*/ 173 h 346"/>
              <a:gd name="T26" fmla="*/ 173 w 346"/>
              <a:gd name="T27" fmla="*/ 143 h 346"/>
              <a:gd name="T28" fmla="*/ 143 w 346"/>
              <a:gd name="T29" fmla="*/ 173 h 346"/>
              <a:gd name="T30" fmla="*/ 173 w 346"/>
              <a:gd name="T31" fmla="*/ 203 h 346"/>
              <a:gd name="T32" fmla="*/ 173 w 346"/>
              <a:gd name="T33" fmla="*/ 173 h 346"/>
              <a:gd name="T34" fmla="*/ 241 w 346"/>
              <a:gd name="T35" fmla="*/ 99 h 346"/>
              <a:gd name="T36" fmla="*/ 334 w 346"/>
              <a:gd name="T37" fmla="*/ 54 h 346"/>
              <a:gd name="T38" fmla="*/ 291 w 346"/>
              <a:gd name="T39" fmla="*/ 54 h 346"/>
              <a:gd name="T40" fmla="*/ 291 w 346"/>
              <a:gd name="T41" fmla="*/ 10 h 346"/>
              <a:gd name="T42" fmla="*/ 241 w 346"/>
              <a:gd name="T43" fmla="*/ 56 h 346"/>
              <a:gd name="T44" fmla="*/ 241 w 346"/>
              <a:gd name="T45" fmla="*/ 99 h 346"/>
              <a:gd name="T46" fmla="*/ 285 w 346"/>
              <a:gd name="T47" fmla="*/ 99 h 346"/>
              <a:gd name="T48" fmla="*/ 334 w 346"/>
              <a:gd name="T49" fmla="*/ 54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46" h="346">
                <a:moveTo>
                  <a:pt x="314" y="73"/>
                </a:moveTo>
                <a:cubicBezTo>
                  <a:pt x="334" y="101"/>
                  <a:pt x="346" y="136"/>
                  <a:pt x="346" y="173"/>
                </a:cubicBezTo>
                <a:cubicBezTo>
                  <a:pt x="346" y="268"/>
                  <a:pt x="268" y="346"/>
                  <a:pt x="173" y="346"/>
                </a:cubicBezTo>
                <a:cubicBezTo>
                  <a:pt x="78" y="346"/>
                  <a:pt x="0" y="268"/>
                  <a:pt x="0" y="173"/>
                </a:cubicBezTo>
                <a:cubicBezTo>
                  <a:pt x="0" y="78"/>
                  <a:pt x="78" y="0"/>
                  <a:pt x="173" y="0"/>
                </a:cubicBezTo>
                <a:cubicBezTo>
                  <a:pt x="209" y="0"/>
                  <a:pt x="242" y="11"/>
                  <a:pt x="269" y="30"/>
                </a:cubicBezTo>
                <a:moveTo>
                  <a:pt x="173" y="274"/>
                </a:moveTo>
                <a:cubicBezTo>
                  <a:pt x="229" y="274"/>
                  <a:pt x="274" y="229"/>
                  <a:pt x="274" y="173"/>
                </a:cubicBezTo>
                <a:cubicBezTo>
                  <a:pt x="274" y="117"/>
                  <a:pt x="229" y="72"/>
                  <a:pt x="173" y="72"/>
                </a:cubicBezTo>
                <a:cubicBezTo>
                  <a:pt x="117" y="72"/>
                  <a:pt x="72" y="117"/>
                  <a:pt x="72" y="173"/>
                </a:cubicBezTo>
                <a:cubicBezTo>
                  <a:pt x="72" y="229"/>
                  <a:pt x="117" y="274"/>
                  <a:pt x="173" y="274"/>
                </a:cubicBezTo>
                <a:close/>
                <a:moveTo>
                  <a:pt x="173" y="203"/>
                </a:moveTo>
                <a:cubicBezTo>
                  <a:pt x="190" y="203"/>
                  <a:pt x="203" y="190"/>
                  <a:pt x="203" y="173"/>
                </a:cubicBezTo>
                <a:cubicBezTo>
                  <a:pt x="203" y="156"/>
                  <a:pt x="190" y="143"/>
                  <a:pt x="173" y="143"/>
                </a:cubicBezTo>
                <a:cubicBezTo>
                  <a:pt x="156" y="143"/>
                  <a:pt x="143" y="156"/>
                  <a:pt x="143" y="173"/>
                </a:cubicBezTo>
                <a:cubicBezTo>
                  <a:pt x="143" y="190"/>
                  <a:pt x="156" y="203"/>
                  <a:pt x="173" y="203"/>
                </a:cubicBezTo>
                <a:close/>
                <a:moveTo>
                  <a:pt x="173" y="173"/>
                </a:moveTo>
                <a:cubicBezTo>
                  <a:pt x="241" y="99"/>
                  <a:pt x="241" y="99"/>
                  <a:pt x="241" y="99"/>
                </a:cubicBezTo>
                <a:moveTo>
                  <a:pt x="334" y="54"/>
                </a:moveTo>
                <a:cubicBezTo>
                  <a:pt x="291" y="54"/>
                  <a:pt x="291" y="54"/>
                  <a:pt x="291" y="54"/>
                </a:cubicBezTo>
                <a:cubicBezTo>
                  <a:pt x="291" y="10"/>
                  <a:pt x="291" y="10"/>
                  <a:pt x="291" y="10"/>
                </a:cubicBezTo>
                <a:cubicBezTo>
                  <a:pt x="241" y="56"/>
                  <a:pt x="241" y="56"/>
                  <a:pt x="241" y="56"/>
                </a:cubicBezTo>
                <a:cubicBezTo>
                  <a:pt x="241" y="99"/>
                  <a:pt x="241" y="99"/>
                  <a:pt x="241" y="99"/>
                </a:cubicBezTo>
                <a:cubicBezTo>
                  <a:pt x="285" y="99"/>
                  <a:pt x="285" y="99"/>
                  <a:pt x="285" y="99"/>
                </a:cubicBezTo>
                <a:lnTo>
                  <a:pt x="334" y="54"/>
                </a:lnTo>
                <a:close/>
              </a:path>
            </a:pathLst>
          </a:custGeom>
          <a:noFill/>
          <a:ln w="12700" cap="flat">
            <a:solidFill>
              <a:schemeClr val="tx1"/>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6" name="Rectangle 65">
            <a:extLst>
              <a:ext uri="{FF2B5EF4-FFF2-40B4-BE49-F238E27FC236}">
                <a16:creationId xmlns:a16="http://schemas.microsoft.com/office/drawing/2014/main" id="{7C7D7A64-C1CF-428F-849E-57278EBEBF00}"/>
              </a:ext>
            </a:extLst>
          </p:cNvPr>
          <p:cNvSpPr/>
          <p:nvPr/>
        </p:nvSpPr>
        <p:spPr>
          <a:xfrm>
            <a:off x="952500" y="2385415"/>
            <a:ext cx="2922376" cy="1400383"/>
          </a:xfrm>
          <a:prstGeom prst="rect">
            <a:avLst/>
          </a:prstGeom>
        </p:spPr>
        <p:txBody>
          <a:bodyPr wrap="square" lIns="0" tIns="0" rIns="0" bIns="0">
            <a:spAutoFit/>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Semibold"/>
                <a:ea typeface="+mn-ea"/>
                <a:cs typeface="+mn-cs"/>
              </a:rPr>
              <a:t>Purpose</a:t>
            </a:r>
          </a:p>
          <a:p>
            <a:pPr marL="0" marR="0" lvl="0" indent="0" algn="l" defTabSz="914400" rtl="0" eaLnBrk="1" fontAlgn="auto" latinLnBrk="0" hangingPunct="1">
              <a:lnSpc>
                <a:spcPct val="100000"/>
              </a:lnSpc>
              <a:spcBef>
                <a:spcPts val="300"/>
              </a:spcBef>
              <a:spcAft>
                <a:spcPts val="30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t>Drive sustainability fluency among the technical sales teams to build repeatable and customizable 1</a:t>
            </a:r>
            <a:r>
              <a:rPr kumimoji="0" lang="en-US" sz="1200" b="0" i="0" u="none" strike="noStrike" kern="1200" cap="none" spc="0" normalizeH="0" baseline="30000" noProof="0" dirty="0">
                <a:ln>
                  <a:noFill/>
                </a:ln>
                <a:solidFill>
                  <a:srgbClr val="FFFFFF"/>
                </a:solidFill>
                <a:effectLst/>
                <a:uLnTx/>
                <a:uFillTx/>
                <a:latin typeface="Segoe UI"/>
                <a:ea typeface="+mn-ea"/>
                <a:cs typeface="Segoe UI" panose="020B0502040204020203" pitchFamily="34" charset="0"/>
              </a:rPr>
              <a:t>st</a:t>
            </a:r>
            <a:r>
              <a:rPr kumimoji="0" lang="en-US" sz="12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t> party solutions for environmental monitoring, energy consumption, facility operating efficiency, and energy source optimization. </a:t>
            </a:r>
          </a:p>
        </p:txBody>
      </p:sp>
      <p:sp>
        <p:nvSpPr>
          <p:cNvPr id="69" name="PageEdit_EFB8" title="Icon of a document with a pencil on top of it">
            <a:extLst>
              <a:ext uri="{FF2B5EF4-FFF2-40B4-BE49-F238E27FC236}">
                <a16:creationId xmlns:a16="http://schemas.microsoft.com/office/drawing/2014/main" id="{008B1543-94D9-4721-9EEC-0ECA38CCE67E}"/>
              </a:ext>
            </a:extLst>
          </p:cNvPr>
          <p:cNvSpPr>
            <a:spLocks noChangeAspect="1" noEditPoints="1"/>
          </p:cNvSpPr>
          <p:nvPr/>
        </p:nvSpPr>
        <p:spPr bwMode="auto">
          <a:xfrm>
            <a:off x="575770" y="4303962"/>
            <a:ext cx="233654" cy="226420"/>
          </a:xfrm>
          <a:custGeom>
            <a:avLst/>
            <a:gdLst>
              <a:gd name="T0" fmla="*/ 3009 w 3537"/>
              <a:gd name="T1" fmla="*/ 1005 h 3770"/>
              <a:gd name="T2" fmla="*/ 2006 w 3537"/>
              <a:gd name="T3" fmla="*/ 1005 h 3770"/>
              <a:gd name="T4" fmla="*/ 2006 w 3537"/>
              <a:gd name="T5" fmla="*/ 0 h 3770"/>
              <a:gd name="T6" fmla="*/ 3009 w 3537"/>
              <a:gd name="T7" fmla="*/ 1360 h 3770"/>
              <a:gd name="T8" fmla="*/ 3009 w 3537"/>
              <a:gd name="T9" fmla="*/ 1005 h 3770"/>
              <a:gd name="T10" fmla="*/ 2006 w 3537"/>
              <a:gd name="T11" fmla="*/ 0 h 3770"/>
              <a:gd name="T12" fmla="*/ 0 w 3537"/>
              <a:gd name="T13" fmla="*/ 0 h 3770"/>
              <a:gd name="T14" fmla="*/ 0 w 3537"/>
              <a:gd name="T15" fmla="*/ 3770 h 3770"/>
              <a:gd name="T16" fmla="*/ 1078 w 3537"/>
              <a:gd name="T17" fmla="*/ 3770 h 3770"/>
              <a:gd name="T18" fmla="*/ 1551 w 3537"/>
              <a:gd name="T19" fmla="*/ 3723 h 3770"/>
              <a:gd name="T20" fmla="*/ 2053 w 3537"/>
              <a:gd name="T21" fmla="*/ 3597 h 3770"/>
              <a:gd name="T22" fmla="*/ 3433 w 3537"/>
              <a:gd name="T23" fmla="*/ 2211 h 3770"/>
              <a:gd name="T24" fmla="*/ 3433 w 3537"/>
              <a:gd name="T25" fmla="*/ 1834 h 3770"/>
              <a:gd name="T26" fmla="*/ 3245 w 3537"/>
              <a:gd name="T27" fmla="*/ 1759 h 3770"/>
              <a:gd name="T28" fmla="*/ 3057 w 3537"/>
              <a:gd name="T29" fmla="*/ 1834 h 3770"/>
              <a:gd name="T30" fmla="*/ 1677 w 3537"/>
              <a:gd name="T31" fmla="*/ 3220 h 3770"/>
              <a:gd name="T32" fmla="*/ 1551 w 3537"/>
              <a:gd name="T33" fmla="*/ 3723 h 3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537" h="3770">
                <a:moveTo>
                  <a:pt x="3009" y="1005"/>
                </a:moveTo>
                <a:cubicBezTo>
                  <a:pt x="2006" y="1005"/>
                  <a:pt x="2006" y="1005"/>
                  <a:pt x="2006" y="1005"/>
                </a:cubicBezTo>
                <a:cubicBezTo>
                  <a:pt x="2006" y="0"/>
                  <a:pt x="2006" y="0"/>
                  <a:pt x="2006" y="0"/>
                </a:cubicBezTo>
                <a:moveTo>
                  <a:pt x="3009" y="1360"/>
                </a:moveTo>
                <a:cubicBezTo>
                  <a:pt x="3009" y="1005"/>
                  <a:pt x="3009" y="1005"/>
                  <a:pt x="3009" y="1005"/>
                </a:cubicBezTo>
                <a:cubicBezTo>
                  <a:pt x="2006" y="0"/>
                  <a:pt x="2006" y="0"/>
                  <a:pt x="2006" y="0"/>
                </a:cubicBezTo>
                <a:cubicBezTo>
                  <a:pt x="0" y="0"/>
                  <a:pt x="0" y="0"/>
                  <a:pt x="0" y="0"/>
                </a:cubicBezTo>
                <a:cubicBezTo>
                  <a:pt x="0" y="3770"/>
                  <a:pt x="0" y="3770"/>
                  <a:pt x="0" y="3770"/>
                </a:cubicBezTo>
                <a:cubicBezTo>
                  <a:pt x="1078" y="3770"/>
                  <a:pt x="1078" y="3770"/>
                  <a:pt x="1078" y="3770"/>
                </a:cubicBezTo>
                <a:moveTo>
                  <a:pt x="1551" y="3723"/>
                </a:moveTo>
                <a:cubicBezTo>
                  <a:pt x="2053" y="3597"/>
                  <a:pt x="2053" y="3597"/>
                  <a:pt x="2053" y="3597"/>
                </a:cubicBezTo>
                <a:cubicBezTo>
                  <a:pt x="3433" y="2211"/>
                  <a:pt x="3433" y="2211"/>
                  <a:pt x="3433" y="2211"/>
                </a:cubicBezTo>
                <a:cubicBezTo>
                  <a:pt x="3537" y="2107"/>
                  <a:pt x="3537" y="1938"/>
                  <a:pt x="3433" y="1834"/>
                </a:cubicBezTo>
                <a:cubicBezTo>
                  <a:pt x="3386" y="1786"/>
                  <a:pt x="3317" y="1759"/>
                  <a:pt x="3245" y="1759"/>
                </a:cubicBezTo>
                <a:cubicBezTo>
                  <a:pt x="3172" y="1759"/>
                  <a:pt x="3104" y="1786"/>
                  <a:pt x="3057" y="1834"/>
                </a:cubicBezTo>
                <a:cubicBezTo>
                  <a:pt x="1677" y="3220"/>
                  <a:pt x="1677" y="3220"/>
                  <a:pt x="1677" y="3220"/>
                </a:cubicBezTo>
                <a:lnTo>
                  <a:pt x="1551" y="3723"/>
                </a:lnTo>
                <a:close/>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8" name="Rectangle 67">
            <a:extLst>
              <a:ext uri="{FF2B5EF4-FFF2-40B4-BE49-F238E27FC236}">
                <a16:creationId xmlns:a16="http://schemas.microsoft.com/office/drawing/2014/main" id="{78FDC524-E81C-42AA-9D9B-C3CAD9ACAA3E}"/>
              </a:ext>
            </a:extLst>
          </p:cNvPr>
          <p:cNvSpPr/>
          <p:nvPr/>
        </p:nvSpPr>
        <p:spPr>
          <a:xfrm>
            <a:off x="952500" y="4303962"/>
            <a:ext cx="2922376" cy="738664"/>
          </a:xfrm>
          <a:prstGeom prst="rect">
            <a:avLst/>
          </a:prstGeom>
        </p:spPr>
        <p:txBody>
          <a:bodyPr wrap="square" lIns="0" tIns="0" rIns="0" bIns="0" anchor="t">
            <a:spAutoFit/>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Semibold"/>
                <a:ea typeface="+mn-ea"/>
                <a:cs typeface="+mn-cs"/>
              </a:rPr>
              <a:t>Hackathon resources</a:t>
            </a:r>
          </a:p>
          <a:p>
            <a:pPr marL="288925" marR="0" lvl="0" indent="-174625" algn="l" defTabSz="914400" rtl="0" eaLnBrk="1" fontAlgn="auto" latinLnBrk="0" hangingPunct="1">
              <a:lnSpc>
                <a:spcPct val="100000"/>
              </a:lnSpc>
              <a:spcBef>
                <a:spcPts val="300"/>
              </a:spcBef>
              <a:spcAft>
                <a:spcPts val="3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30E5D0"/>
                </a:solidFill>
                <a:effectLst/>
                <a:highlight>
                  <a:srgbClr val="FFFF00"/>
                </a:highlight>
                <a:uLnTx/>
                <a:uFillTx/>
                <a:latin typeface="Segoe UI"/>
                <a:ea typeface="+mn-ea"/>
                <a:cs typeface="+mn-cs"/>
              </a:rPr>
              <a:t>SharePoint site</a:t>
            </a:r>
          </a:p>
          <a:p>
            <a:pPr marL="288925" marR="0" lvl="0" indent="-174625" algn="l" defTabSz="914400" rtl="0" eaLnBrk="1" fontAlgn="auto" latinLnBrk="0" hangingPunct="1">
              <a:lnSpc>
                <a:spcPct val="100000"/>
              </a:lnSpc>
              <a:spcBef>
                <a:spcPts val="300"/>
              </a:spcBef>
              <a:spcAft>
                <a:spcPts val="3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30E5D0"/>
                </a:solidFill>
                <a:effectLst/>
                <a:highlight>
                  <a:srgbClr val="FFFF00"/>
                </a:highlight>
                <a:uLnTx/>
                <a:uFillTx/>
                <a:latin typeface="Segoe UI"/>
                <a:ea typeface="+mn-ea"/>
                <a:cs typeface="+mn-cs"/>
              </a:rPr>
              <a:t>Sustainable Smart Buildings Hack FAQ</a:t>
            </a:r>
            <a:endParaRPr kumimoji="0" lang="en-US" sz="1200" b="0" i="0" u="none" strike="noStrike" kern="1200" cap="none" spc="0" normalizeH="0" baseline="0" noProof="0" dirty="0">
              <a:ln>
                <a:noFill/>
              </a:ln>
              <a:solidFill>
                <a:srgbClr val="000000"/>
              </a:solidFill>
              <a:effectLst/>
              <a:highlight>
                <a:srgbClr val="FFFF00"/>
              </a:highlight>
              <a:uLnTx/>
              <a:uFillTx/>
              <a:latin typeface="Segoe UI"/>
              <a:ea typeface="+mn-ea"/>
              <a:cs typeface="+mn-cs"/>
              <a:hlinkClick r:id="rId5"/>
            </a:endParaRPr>
          </a:p>
        </p:txBody>
      </p:sp>
      <p:sp>
        <p:nvSpPr>
          <p:cNvPr id="74" name="TextBox 73">
            <a:extLst>
              <a:ext uri="{FF2B5EF4-FFF2-40B4-BE49-F238E27FC236}">
                <a16:creationId xmlns:a16="http://schemas.microsoft.com/office/drawing/2014/main" id="{ED80F683-66DD-44F2-8CDB-D8129FD2F505}"/>
              </a:ext>
            </a:extLst>
          </p:cNvPr>
          <p:cNvSpPr txBox="1"/>
          <p:nvPr/>
        </p:nvSpPr>
        <p:spPr>
          <a:xfrm>
            <a:off x="1063450" y="5693572"/>
            <a:ext cx="2048867" cy="183127"/>
          </a:xfrm>
          <a:prstGeom prst="rect">
            <a:avLst/>
          </a:prstGeom>
          <a:noFill/>
        </p:spPr>
        <p:txBody>
          <a:bodyPr wrap="square" lIns="0" tIns="0" rIns="0" bIns="0" rtlCol="0">
            <a:spAutoFit/>
          </a:bodyPr>
          <a:lstStyle/>
          <a:p>
            <a:pPr marL="0" marR="0" lvl="0" indent="0" algn="l" defTabSz="914400" rtl="0" eaLnBrk="1" fontAlgn="auto" latinLnBrk="0" hangingPunct="1">
              <a:lnSpc>
                <a:spcPct val="85000"/>
              </a:lnSpc>
              <a:spcBef>
                <a:spcPts val="0"/>
              </a:spcBef>
              <a:spcAft>
                <a:spcPts val="0"/>
              </a:spcAft>
              <a:buClrTx/>
              <a:buSzTx/>
              <a:buFontTx/>
              <a:buNone/>
              <a:tabLst/>
              <a:defRPr/>
            </a:pPr>
            <a:r>
              <a:rPr kumimoji="0" lang="en-IN" sz="1400" b="0" i="0" u="sng" strike="noStrike" kern="1200" cap="none" spc="0" normalizeH="0" baseline="0" noProof="0" dirty="0">
                <a:ln>
                  <a:noFill/>
                </a:ln>
                <a:solidFill>
                  <a:srgbClr val="30E5D0"/>
                </a:solidFill>
                <a:effectLst/>
                <a:highlight>
                  <a:srgbClr val="FFFF00"/>
                </a:highlight>
                <a:uLnTx/>
                <a:uFillTx/>
                <a:latin typeface="Segoe UI Semibold"/>
                <a:ea typeface="+mn-ea"/>
                <a:cs typeface="+mn-cs"/>
              </a:rPr>
              <a:t>REGISTRATION SITE</a:t>
            </a:r>
            <a:endParaRPr kumimoji="0" lang="en-US" sz="1400" b="0" i="0" u="none" strike="noStrike" kern="1200" cap="none" spc="0" normalizeH="0" baseline="0" noProof="0" dirty="0">
              <a:ln>
                <a:noFill/>
              </a:ln>
              <a:solidFill>
                <a:srgbClr val="30E5D0"/>
              </a:solidFill>
              <a:effectLst/>
              <a:highlight>
                <a:srgbClr val="FFFF00"/>
              </a:highlight>
              <a:uLnTx/>
              <a:uFillTx/>
              <a:latin typeface="Segoe UI Semibold"/>
              <a:ea typeface="+mn-ea"/>
              <a:cs typeface="+mn-cs"/>
            </a:endParaRPr>
          </a:p>
        </p:txBody>
      </p:sp>
      <p:grpSp>
        <p:nvGrpSpPr>
          <p:cNvPr id="2" name="Group 1" descr="An arrow shape pointing towards the call out link">
            <a:extLst>
              <a:ext uri="{FF2B5EF4-FFF2-40B4-BE49-F238E27FC236}">
                <a16:creationId xmlns:a16="http://schemas.microsoft.com/office/drawing/2014/main" id="{C5C55C45-E5DF-4F20-BBF5-84916FD76833}"/>
              </a:ext>
            </a:extLst>
          </p:cNvPr>
          <p:cNvGrpSpPr/>
          <p:nvPr/>
        </p:nvGrpSpPr>
        <p:grpSpPr>
          <a:xfrm>
            <a:off x="2772810" y="5672214"/>
            <a:ext cx="457114" cy="225845"/>
            <a:chOff x="2772810" y="5672214"/>
            <a:chExt cx="457114" cy="225845"/>
          </a:xfrm>
        </p:grpSpPr>
        <p:sp>
          <p:nvSpPr>
            <p:cNvPr id="72" name="Graphic 32">
              <a:extLst>
                <a:ext uri="{FF2B5EF4-FFF2-40B4-BE49-F238E27FC236}">
                  <a16:creationId xmlns:a16="http://schemas.microsoft.com/office/drawing/2014/main" id="{C2185838-BCA6-482D-AB10-F516752D37B4}"/>
                </a:ext>
                <a:ext uri="{C183D7F6-B498-43B3-948B-1728B52AA6E4}">
                  <adec:decorative xmlns:adec="http://schemas.microsoft.com/office/drawing/2017/decorative" val="1"/>
                </a:ext>
              </a:extLst>
            </p:cNvPr>
            <p:cNvSpPr/>
            <p:nvPr/>
          </p:nvSpPr>
          <p:spPr>
            <a:xfrm>
              <a:off x="2772810" y="5672214"/>
              <a:ext cx="235214" cy="225845"/>
            </a:xfrm>
            <a:custGeom>
              <a:avLst/>
              <a:gdLst>
                <a:gd name="connsiteX0" fmla="*/ 181737 w 181737"/>
                <a:gd name="connsiteY0" fmla="*/ 0 h 174498"/>
                <a:gd name="connsiteX1" fmla="*/ 87249 w 181737"/>
                <a:gd name="connsiteY1" fmla="*/ 0 h 174498"/>
                <a:gd name="connsiteX2" fmla="*/ 0 w 181737"/>
                <a:gd name="connsiteY2" fmla="*/ 87249 h 174498"/>
                <a:gd name="connsiteX3" fmla="*/ 87249 w 181737"/>
                <a:gd name="connsiteY3" fmla="*/ 174498 h 174498"/>
                <a:gd name="connsiteX4" fmla="*/ 181737 w 181737"/>
                <a:gd name="connsiteY4" fmla="*/ 174498 h 174498"/>
                <a:gd name="connsiteX5" fmla="*/ 94488 w 181737"/>
                <a:gd name="connsiteY5" fmla="*/ 87249 h 174498"/>
                <a:gd name="connsiteX6" fmla="*/ 181737 w 181737"/>
                <a:gd name="connsiteY6" fmla="*/ 0 h 174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1737" h="174498">
                  <a:moveTo>
                    <a:pt x="181737" y="0"/>
                  </a:moveTo>
                  <a:lnTo>
                    <a:pt x="87249" y="0"/>
                  </a:lnTo>
                  <a:lnTo>
                    <a:pt x="0" y="87249"/>
                  </a:lnTo>
                  <a:lnTo>
                    <a:pt x="87249" y="174498"/>
                  </a:lnTo>
                  <a:lnTo>
                    <a:pt x="181737" y="174498"/>
                  </a:lnTo>
                  <a:lnTo>
                    <a:pt x="94488" y="87249"/>
                  </a:lnTo>
                  <a:lnTo>
                    <a:pt x="181737" y="0"/>
                  </a:lnTo>
                  <a:close/>
                </a:path>
              </a:pathLst>
            </a:custGeom>
            <a:solidFill>
              <a:srgbClr val="FFB9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3" name="Graphic 32">
              <a:extLst>
                <a:ext uri="{FF2B5EF4-FFF2-40B4-BE49-F238E27FC236}">
                  <a16:creationId xmlns:a16="http://schemas.microsoft.com/office/drawing/2014/main" id="{C401167C-C258-470E-8452-3A698F590F53}"/>
                </a:ext>
                <a:ext uri="{C183D7F6-B498-43B3-948B-1728B52AA6E4}">
                  <adec:decorative xmlns:adec="http://schemas.microsoft.com/office/drawing/2017/decorative" val="1"/>
                </a:ext>
              </a:extLst>
            </p:cNvPr>
            <p:cNvSpPr/>
            <p:nvPr/>
          </p:nvSpPr>
          <p:spPr>
            <a:xfrm>
              <a:off x="2994710" y="5672214"/>
              <a:ext cx="235214" cy="225845"/>
            </a:xfrm>
            <a:custGeom>
              <a:avLst/>
              <a:gdLst>
                <a:gd name="connsiteX0" fmla="*/ 181737 w 181737"/>
                <a:gd name="connsiteY0" fmla="*/ 0 h 174498"/>
                <a:gd name="connsiteX1" fmla="*/ 87249 w 181737"/>
                <a:gd name="connsiteY1" fmla="*/ 0 h 174498"/>
                <a:gd name="connsiteX2" fmla="*/ 0 w 181737"/>
                <a:gd name="connsiteY2" fmla="*/ 87249 h 174498"/>
                <a:gd name="connsiteX3" fmla="*/ 87249 w 181737"/>
                <a:gd name="connsiteY3" fmla="*/ 174498 h 174498"/>
                <a:gd name="connsiteX4" fmla="*/ 181737 w 181737"/>
                <a:gd name="connsiteY4" fmla="*/ 174498 h 174498"/>
                <a:gd name="connsiteX5" fmla="*/ 94488 w 181737"/>
                <a:gd name="connsiteY5" fmla="*/ 87249 h 174498"/>
                <a:gd name="connsiteX6" fmla="*/ 181737 w 181737"/>
                <a:gd name="connsiteY6" fmla="*/ 0 h 174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1737" h="174498">
                  <a:moveTo>
                    <a:pt x="181737" y="0"/>
                  </a:moveTo>
                  <a:lnTo>
                    <a:pt x="87249" y="0"/>
                  </a:lnTo>
                  <a:lnTo>
                    <a:pt x="0" y="87249"/>
                  </a:lnTo>
                  <a:lnTo>
                    <a:pt x="87249" y="174498"/>
                  </a:lnTo>
                  <a:lnTo>
                    <a:pt x="181737" y="174498"/>
                  </a:lnTo>
                  <a:lnTo>
                    <a:pt x="94488" y="87249"/>
                  </a:lnTo>
                  <a:lnTo>
                    <a:pt x="181737" y="0"/>
                  </a:lnTo>
                  <a:close/>
                </a:path>
              </a:pathLst>
            </a:custGeom>
            <a:solidFill>
              <a:srgbClr val="FFB9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47" name="Rectangle 46">
            <a:extLst>
              <a:ext uri="{FF2B5EF4-FFF2-40B4-BE49-F238E27FC236}">
                <a16:creationId xmlns:a16="http://schemas.microsoft.com/office/drawing/2014/main" id="{E136355B-CC84-4D60-A281-294D0CE2DB58}"/>
              </a:ext>
            </a:extLst>
          </p:cNvPr>
          <p:cNvSpPr/>
          <p:nvPr/>
        </p:nvSpPr>
        <p:spPr>
          <a:xfrm>
            <a:off x="4851400" y="292322"/>
            <a:ext cx="2192295" cy="253916"/>
          </a:xfrm>
          <a:prstGeom prst="rect">
            <a:avLst/>
          </a:prstGeom>
          <a:solidFill>
            <a:schemeClr val="accent3"/>
          </a:solidFill>
          <a:ln w="3175">
            <a:solidFill>
              <a:schemeClr val="accent3"/>
            </a:solidFill>
          </a:ln>
        </p:spPr>
        <p:txBody>
          <a:bodyPr wrap="square" lIns="91440" tIns="45720" rIns="91440" bIns="4572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Semibold"/>
                <a:ea typeface="+mn-ea"/>
                <a:cs typeface="Segoe UI Semibold" panose="020B0702040204020203" pitchFamily="34" charset="0"/>
              </a:rPr>
              <a:t>INCREASE KNOWLEDGE</a:t>
            </a:r>
          </a:p>
        </p:txBody>
      </p:sp>
      <p:sp>
        <p:nvSpPr>
          <p:cNvPr id="114" name="Rectangle 73">
            <a:extLst>
              <a:ext uri="{FF2B5EF4-FFF2-40B4-BE49-F238E27FC236}">
                <a16:creationId xmlns:a16="http://schemas.microsoft.com/office/drawing/2014/main" id="{38A05DEA-8060-414D-A2F6-38AB0EAA44EF}"/>
              </a:ext>
            </a:extLst>
          </p:cNvPr>
          <p:cNvSpPr/>
          <p:nvPr/>
        </p:nvSpPr>
        <p:spPr bwMode="auto">
          <a:xfrm>
            <a:off x="4851400" y="546238"/>
            <a:ext cx="2192295" cy="993002"/>
          </a:xfrm>
          <a:custGeom>
            <a:avLst/>
            <a:gdLst>
              <a:gd name="connsiteX0" fmla="*/ 0 w 2176488"/>
              <a:gd name="connsiteY0" fmla="*/ 0 h 809452"/>
              <a:gd name="connsiteX1" fmla="*/ 2176488 w 2176488"/>
              <a:gd name="connsiteY1" fmla="*/ 0 h 809452"/>
              <a:gd name="connsiteX2" fmla="*/ 2176488 w 2176488"/>
              <a:gd name="connsiteY2" fmla="*/ 809452 h 809452"/>
              <a:gd name="connsiteX3" fmla="*/ 0 w 2176488"/>
              <a:gd name="connsiteY3" fmla="*/ 809452 h 809452"/>
              <a:gd name="connsiteX4" fmla="*/ 0 w 2176488"/>
              <a:gd name="connsiteY4" fmla="*/ 0 h 809452"/>
              <a:gd name="connsiteX0" fmla="*/ 2176488 w 2267928"/>
              <a:gd name="connsiteY0" fmla="*/ 0 h 809452"/>
              <a:gd name="connsiteX1" fmla="*/ 2176488 w 2267928"/>
              <a:gd name="connsiteY1" fmla="*/ 809452 h 809452"/>
              <a:gd name="connsiteX2" fmla="*/ 0 w 2267928"/>
              <a:gd name="connsiteY2" fmla="*/ 809452 h 809452"/>
              <a:gd name="connsiteX3" fmla="*/ 0 w 2267928"/>
              <a:gd name="connsiteY3" fmla="*/ 0 h 809452"/>
              <a:gd name="connsiteX4" fmla="*/ 2267928 w 2267928"/>
              <a:gd name="connsiteY4" fmla="*/ 91440 h 809452"/>
              <a:gd name="connsiteX0" fmla="*/ 2176488 w 2176488"/>
              <a:gd name="connsiteY0" fmla="*/ 0 h 809452"/>
              <a:gd name="connsiteX1" fmla="*/ 2176488 w 2176488"/>
              <a:gd name="connsiteY1" fmla="*/ 809452 h 809452"/>
              <a:gd name="connsiteX2" fmla="*/ 0 w 2176488"/>
              <a:gd name="connsiteY2" fmla="*/ 809452 h 809452"/>
              <a:gd name="connsiteX3" fmla="*/ 0 w 2176488"/>
              <a:gd name="connsiteY3" fmla="*/ 0 h 809452"/>
            </a:gdLst>
            <a:ahLst/>
            <a:cxnLst>
              <a:cxn ang="0">
                <a:pos x="connsiteX0" y="connsiteY0"/>
              </a:cxn>
              <a:cxn ang="0">
                <a:pos x="connsiteX1" y="connsiteY1"/>
              </a:cxn>
              <a:cxn ang="0">
                <a:pos x="connsiteX2" y="connsiteY2"/>
              </a:cxn>
              <a:cxn ang="0">
                <a:pos x="connsiteX3" y="connsiteY3"/>
              </a:cxn>
            </a:cxnLst>
            <a:rect l="l" t="t" r="r" b="b"/>
            <a:pathLst>
              <a:path w="2176488" h="809452">
                <a:moveTo>
                  <a:pt x="2176488" y="0"/>
                </a:moveTo>
                <a:lnTo>
                  <a:pt x="2176488" y="809452"/>
                </a:lnTo>
                <a:lnTo>
                  <a:pt x="0" y="809452"/>
                </a:lnTo>
                <a:lnTo>
                  <a:pt x="0" y="0"/>
                </a:lnTo>
              </a:path>
            </a:pathLst>
          </a:custGeom>
          <a:solidFill>
            <a:srgbClr val="F2F2F2"/>
          </a:solidFill>
          <a:ln w="3175">
            <a:solidFill>
              <a:schemeClr val="tx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118872" rIns="91440" bIns="9144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050" b="0" i="0" u="none" strike="noStrike" kern="1200" cap="none" spc="0" normalizeH="0" baseline="0" noProof="0" dirty="0">
                <a:ln>
                  <a:noFill/>
                </a:ln>
                <a:solidFill>
                  <a:srgbClr val="000000"/>
                </a:solidFill>
                <a:effectLst/>
                <a:uLnTx/>
                <a:uFillTx/>
                <a:latin typeface="Segoe UI Semibold"/>
                <a:ea typeface="+mn-ea"/>
                <a:cs typeface="Segoe UI" panose="020B0502040204020203" pitchFamily="34" charset="0"/>
              </a:rPr>
              <a:t>Build your knowledge </a:t>
            </a:r>
            <a:r>
              <a:rPr kumimoji="0" lang="en-US" sz="105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around sustainable smart buildings solutions and earn your badge </a:t>
            </a:r>
            <a:br>
              <a:rPr kumimoji="0" lang="en-US" sz="105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br>
            <a:r>
              <a:rPr kumimoji="0" lang="en-US" sz="105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in this hackathon on </a:t>
            </a:r>
            <a:br>
              <a:rPr kumimoji="0" lang="en-US" sz="105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br>
            <a:r>
              <a:rPr kumimoji="0" lang="en-US" sz="1050" b="0" i="0" u="none" strike="noStrike" kern="1200" cap="none" spc="0" normalizeH="0" baseline="0" noProof="0" dirty="0">
                <a:ln>
                  <a:noFill/>
                </a:ln>
                <a:solidFill>
                  <a:srgbClr val="000000"/>
                </a:solidFill>
                <a:effectLst/>
                <a:highlight>
                  <a:srgbClr val="FFFF00"/>
                </a:highlight>
                <a:uLnTx/>
                <a:uFillTx/>
                <a:latin typeface="Segoe UI Semibold"/>
                <a:ea typeface="+mn-ea"/>
                <a:cs typeface="Segoe UI" panose="020B0502040204020203" pitchFamily="34" charset="0"/>
              </a:rPr>
              <a:t>[Date]</a:t>
            </a:r>
            <a:r>
              <a:rPr kumimoji="0" lang="en-US" sz="105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a:t>
            </a:r>
          </a:p>
        </p:txBody>
      </p:sp>
      <p:sp>
        <p:nvSpPr>
          <p:cNvPr id="144" name="Rectangle 143">
            <a:extLst>
              <a:ext uri="{FF2B5EF4-FFF2-40B4-BE49-F238E27FC236}">
                <a16:creationId xmlns:a16="http://schemas.microsoft.com/office/drawing/2014/main" id="{DE5CFA50-CF27-483F-8EF2-D41283E6FA14}"/>
              </a:ext>
            </a:extLst>
          </p:cNvPr>
          <p:cNvSpPr/>
          <p:nvPr/>
        </p:nvSpPr>
        <p:spPr>
          <a:xfrm>
            <a:off x="7137668" y="292322"/>
            <a:ext cx="2192295" cy="253916"/>
          </a:xfrm>
          <a:prstGeom prst="rect">
            <a:avLst/>
          </a:prstGeom>
          <a:solidFill>
            <a:schemeClr val="accent3"/>
          </a:solidFill>
          <a:ln w="3175">
            <a:solidFill>
              <a:schemeClr val="accent3"/>
            </a:solidFill>
          </a:ln>
        </p:spPr>
        <p:txBody>
          <a:bodyPr wrap="square" lIns="91440" tIns="45720" rIns="91440" bIns="4572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Semibold"/>
                <a:ea typeface="+mn-lt"/>
                <a:cs typeface="Segoe UI"/>
              </a:rPr>
              <a:t>BUILD SUSTAINABLE SOLUTIONS</a:t>
            </a:r>
          </a:p>
        </p:txBody>
      </p:sp>
      <p:sp>
        <p:nvSpPr>
          <p:cNvPr id="169" name="Rectangle 74">
            <a:extLst>
              <a:ext uri="{FF2B5EF4-FFF2-40B4-BE49-F238E27FC236}">
                <a16:creationId xmlns:a16="http://schemas.microsoft.com/office/drawing/2014/main" id="{D2CAC62C-BF86-4BD4-BCC3-66182EECFCDB}"/>
              </a:ext>
            </a:extLst>
          </p:cNvPr>
          <p:cNvSpPr/>
          <p:nvPr/>
        </p:nvSpPr>
        <p:spPr bwMode="auto">
          <a:xfrm>
            <a:off x="7137668" y="546238"/>
            <a:ext cx="2192295" cy="993002"/>
          </a:xfrm>
          <a:custGeom>
            <a:avLst/>
            <a:gdLst>
              <a:gd name="connsiteX0" fmla="*/ 0 w 2176488"/>
              <a:gd name="connsiteY0" fmla="*/ 0 h 809452"/>
              <a:gd name="connsiteX1" fmla="*/ 2176488 w 2176488"/>
              <a:gd name="connsiteY1" fmla="*/ 0 h 809452"/>
              <a:gd name="connsiteX2" fmla="*/ 2176488 w 2176488"/>
              <a:gd name="connsiteY2" fmla="*/ 809452 h 809452"/>
              <a:gd name="connsiteX3" fmla="*/ 0 w 2176488"/>
              <a:gd name="connsiteY3" fmla="*/ 809452 h 809452"/>
              <a:gd name="connsiteX4" fmla="*/ 0 w 2176488"/>
              <a:gd name="connsiteY4" fmla="*/ 0 h 809452"/>
              <a:gd name="connsiteX0" fmla="*/ 2176488 w 2267928"/>
              <a:gd name="connsiteY0" fmla="*/ 0 h 809452"/>
              <a:gd name="connsiteX1" fmla="*/ 2176488 w 2267928"/>
              <a:gd name="connsiteY1" fmla="*/ 809452 h 809452"/>
              <a:gd name="connsiteX2" fmla="*/ 0 w 2267928"/>
              <a:gd name="connsiteY2" fmla="*/ 809452 h 809452"/>
              <a:gd name="connsiteX3" fmla="*/ 0 w 2267928"/>
              <a:gd name="connsiteY3" fmla="*/ 0 h 809452"/>
              <a:gd name="connsiteX4" fmla="*/ 2267928 w 2267928"/>
              <a:gd name="connsiteY4" fmla="*/ 91440 h 809452"/>
              <a:gd name="connsiteX0" fmla="*/ 2176488 w 2176488"/>
              <a:gd name="connsiteY0" fmla="*/ 0 h 809452"/>
              <a:gd name="connsiteX1" fmla="*/ 2176488 w 2176488"/>
              <a:gd name="connsiteY1" fmla="*/ 809452 h 809452"/>
              <a:gd name="connsiteX2" fmla="*/ 0 w 2176488"/>
              <a:gd name="connsiteY2" fmla="*/ 809452 h 809452"/>
              <a:gd name="connsiteX3" fmla="*/ 0 w 2176488"/>
              <a:gd name="connsiteY3" fmla="*/ 0 h 809452"/>
            </a:gdLst>
            <a:ahLst/>
            <a:cxnLst>
              <a:cxn ang="0">
                <a:pos x="connsiteX0" y="connsiteY0"/>
              </a:cxn>
              <a:cxn ang="0">
                <a:pos x="connsiteX1" y="connsiteY1"/>
              </a:cxn>
              <a:cxn ang="0">
                <a:pos x="connsiteX2" y="connsiteY2"/>
              </a:cxn>
              <a:cxn ang="0">
                <a:pos x="connsiteX3" y="connsiteY3"/>
              </a:cxn>
            </a:cxnLst>
            <a:rect l="l" t="t" r="r" b="b"/>
            <a:pathLst>
              <a:path w="2176488" h="809452">
                <a:moveTo>
                  <a:pt x="2176488" y="0"/>
                </a:moveTo>
                <a:lnTo>
                  <a:pt x="2176488" y="809452"/>
                </a:lnTo>
                <a:lnTo>
                  <a:pt x="0" y="809452"/>
                </a:lnTo>
                <a:lnTo>
                  <a:pt x="0" y="0"/>
                </a:lnTo>
              </a:path>
            </a:pathLst>
          </a:custGeom>
          <a:solidFill>
            <a:srgbClr val="F2F2F2"/>
          </a:solidFill>
          <a:ln w="3175">
            <a:solidFill>
              <a:schemeClr val="tx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118872" rIns="91440" bIns="9144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solidFill>
                <a:effectLst/>
                <a:uLnTx/>
                <a:uFillTx/>
                <a:latin typeface="Segoe UI Semibold"/>
                <a:ea typeface="+mn-ea"/>
                <a:cs typeface="+mn-cs"/>
              </a:rPr>
              <a:t>Develop Proof of Concepts </a:t>
            </a:r>
            <a:r>
              <a:rPr kumimoji="0" lang="en-US" sz="1050" b="0" i="0" u="none" strike="noStrike" kern="1200" cap="none" spc="0" normalizeH="0" baseline="0" noProof="0">
                <a:ln>
                  <a:noFill/>
                </a:ln>
                <a:solidFill>
                  <a:srgbClr val="000000"/>
                </a:solidFill>
                <a:effectLst/>
                <a:uLnTx/>
                <a:uFillTx/>
                <a:latin typeface="Segoe UI"/>
                <a:ea typeface="+mn-ea"/>
                <a:cs typeface="+mn-cs"/>
              </a:rPr>
              <a:t>(POC) to address today’s most pressing issues to help reach sustainability goals.</a:t>
            </a:r>
          </a:p>
        </p:txBody>
      </p:sp>
      <p:sp>
        <p:nvSpPr>
          <p:cNvPr id="196" name="Rectangle 195">
            <a:extLst>
              <a:ext uri="{FF2B5EF4-FFF2-40B4-BE49-F238E27FC236}">
                <a16:creationId xmlns:a16="http://schemas.microsoft.com/office/drawing/2014/main" id="{16625947-21D1-4954-A163-15389964F73E}"/>
              </a:ext>
            </a:extLst>
          </p:cNvPr>
          <p:cNvSpPr/>
          <p:nvPr/>
        </p:nvSpPr>
        <p:spPr>
          <a:xfrm>
            <a:off x="9423935" y="292322"/>
            <a:ext cx="2192295" cy="253916"/>
          </a:xfrm>
          <a:prstGeom prst="rect">
            <a:avLst/>
          </a:prstGeom>
          <a:solidFill>
            <a:schemeClr val="accent3"/>
          </a:solidFill>
          <a:ln w="3175">
            <a:solidFill>
              <a:schemeClr val="accent3"/>
            </a:solidFill>
          </a:ln>
        </p:spPr>
        <p:txBody>
          <a:bodyPr wrap="square" lIns="91440" tIns="45720" rIns="91440" bIns="4572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Semibold"/>
                <a:ea typeface="+mn-ea"/>
                <a:cs typeface="Segoe UI Semibold"/>
              </a:rPr>
              <a:t>FORM A COMMUNITY</a:t>
            </a:r>
            <a:endParaRPr kumimoji="0" lang="en-US" sz="1050" b="0" i="0" u="none" strike="noStrike" kern="1200" cap="none" spc="0" normalizeH="0" baseline="0" noProof="0">
              <a:ln>
                <a:noFill/>
              </a:ln>
              <a:solidFill>
                <a:srgbClr val="FFFFFF"/>
              </a:solidFill>
              <a:effectLst/>
              <a:uLnTx/>
              <a:uFillTx/>
              <a:latin typeface="Segoe UI Semibold"/>
              <a:ea typeface="+mn-ea"/>
              <a:cs typeface="Segoe UI Semibold" panose="020B0702040204020203" pitchFamily="34" charset="0"/>
            </a:endParaRPr>
          </a:p>
        </p:txBody>
      </p:sp>
      <p:sp>
        <p:nvSpPr>
          <p:cNvPr id="220" name="Rectangle 75">
            <a:extLst>
              <a:ext uri="{FF2B5EF4-FFF2-40B4-BE49-F238E27FC236}">
                <a16:creationId xmlns:a16="http://schemas.microsoft.com/office/drawing/2014/main" id="{AF02C9C2-B5FA-43CB-89C3-85DA154A51C9}"/>
              </a:ext>
            </a:extLst>
          </p:cNvPr>
          <p:cNvSpPr/>
          <p:nvPr/>
        </p:nvSpPr>
        <p:spPr bwMode="auto">
          <a:xfrm>
            <a:off x="9423935" y="546238"/>
            <a:ext cx="2192295" cy="993002"/>
          </a:xfrm>
          <a:custGeom>
            <a:avLst/>
            <a:gdLst>
              <a:gd name="connsiteX0" fmla="*/ 0 w 2176489"/>
              <a:gd name="connsiteY0" fmla="*/ 0 h 809452"/>
              <a:gd name="connsiteX1" fmla="*/ 2176489 w 2176489"/>
              <a:gd name="connsiteY1" fmla="*/ 0 h 809452"/>
              <a:gd name="connsiteX2" fmla="*/ 2176489 w 2176489"/>
              <a:gd name="connsiteY2" fmla="*/ 809452 h 809452"/>
              <a:gd name="connsiteX3" fmla="*/ 0 w 2176489"/>
              <a:gd name="connsiteY3" fmla="*/ 809452 h 809452"/>
              <a:gd name="connsiteX4" fmla="*/ 0 w 2176489"/>
              <a:gd name="connsiteY4" fmla="*/ 0 h 809452"/>
              <a:gd name="connsiteX0" fmla="*/ 2176489 w 2267929"/>
              <a:gd name="connsiteY0" fmla="*/ 0 h 809452"/>
              <a:gd name="connsiteX1" fmla="*/ 2176489 w 2267929"/>
              <a:gd name="connsiteY1" fmla="*/ 809452 h 809452"/>
              <a:gd name="connsiteX2" fmla="*/ 0 w 2267929"/>
              <a:gd name="connsiteY2" fmla="*/ 809452 h 809452"/>
              <a:gd name="connsiteX3" fmla="*/ 0 w 2267929"/>
              <a:gd name="connsiteY3" fmla="*/ 0 h 809452"/>
              <a:gd name="connsiteX4" fmla="*/ 2267929 w 2267929"/>
              <a:gd name="connsiteY4" fmla="*/ 91440 h 809452"/>
              <a:gd name="connsiteX0" fmla="*/ 2176489 w 2176489"/>
              <a:gd name="connsiteY0" fmla="*/ 0 h 809452"/>
              <a:gd name="connsiteX1" fmla="*/ 2176489 w 2176489"/>
              <a:gd name="connsiteY1" fmla="*/ 809452 h 809452"/>
              <a:gd name="connsiteX2" fmla="*/ 0 w 2176489"/>
              <a:gd name="connsiteY2" fmla="*/ 809452 h 809452"/>
              <a:gd name="connsiteX3" fmla="*/ 0 w 2176489"/>
              <a:gd name="connsiteY3" fmla="*/ 0 h 809452"/>
            </a:gdLst>
            <a:ahLst/>
            <a:cxnLst>
              <a:cxn ang="0">
                <a:pos x="connsiteX0" y="connsiteY0"/>
              </a:cxn>
              <a:cxn ang="0">
                <a:pos x="connsiteX1" y="connsiteY1"/>
              </a:cxn>
              <a:cxn ang="0">
                <a:pos x="connsiteX2" y="connsiteY2"/>
              </a:cxn>
              <a:cxn ang="0">
                <a:pos x="connsiteX3" y="connsiteY3"/>
              </a:cxn>
            </a:cxnLst>
            <a:rect l="l" t="t" r="r" b="b"/>
            <a:pathLst>
              <a:path w="2176489" h="809452">
                <a:moveTo>
                  <a:pt x="2176489" y="0"/>
                </a:moveTo>
                <a:lnTo>
                  <a:pt x="2176489" y="809452"/>
                </a:lnTo>
                <a:lnTo>
                  <a:pt x="0" y="809452"/>
                </a:lnTo>
                <a:lnTo>
                  <a:pt x="0" y="0"/>
                </a:lnTo>
              </a:path>
            </a:pathLst>
          </a:custGeom>
          <a:solidFill>
            <a:srgbClr val="F2F2F2"/>
          </a:solidFill>
          <a:ln w="3175">
            <a:solidFill>
              <a:schemeClr val="tx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118872" rIns="91440" bIns="9144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spcBef>
                <a:spcPts val="200"/>
              </a:spcBef>
              <a:spcAft>
                <a:spcPts val="200"/>
              </a:spcAft>
              <a:defRPr/>
            </a:pPr>
            <a:r>
              <a:rPr lang="en-US" sz="1050" dirty="0">
                <a:solidFill>
                  <a:srgbClr val="000000"/>
                </a:solidFill>
                <a:latin typeface="Segoe UI Semibold"/>
                <a:ea typeface="+mn-lt"/>
                <a:cs typeface="Segoe UI"/>
              </a:rPr>
              <a:t>Join a</a:t>
            </a:r>
            <a:r>
              <a:rPr kumimoji="0" lang="en-US" sz="1050" b="0" i="0" u="none" strike="noStrike" kern="1200" cap="none" spc="0" normalizeH="0" baseline="0" noProof="0" dirty="0">
                <a:ln>
                  <a:noFill/>
                </a:ln>
                <a:solidFill>
                  <a:srgbClr val="000000"/>
                </a:solidFill>
                <a:effectLst/>
                <a:uLnTx/>
                <a:uFillTx/>
                <a:latin typeface="Segoe UI Semibold"/>
                <a:ea typeface="+mn-lt"/>
                <a:cs typeface="Segoe UI"/>
              </a:rPr>
              <a:t> community </a:t>
            </a:r>
            <a:r>
              <a:rPr kumimoji="0" lang="en-US" sz="1050" b="0" i="0" u="none" strike="noStrike" kern="1200" cap="none" spc="0" normalizeH="0" baseline="0" noProof="0" dirty="0">
                <a:ln>
                  <a:noFill/>
                </a:ln>
                <a:solidFill>
                  <a:srgbClr val="000000"/>
                </a:solidFill>
                <a:effectLst/>
                <a:uLnTx/>
                <a:uFillTx/>
                <a:latin typeface="Segoe UI"/>
                <a:ea typeface="+mn-lt"/>
                <a:cs typeface="Segoe UI"/>
              </a:rPr>
              <a:t>of sustainability champions to learn best practices and share knowledge to build sustainable ecosystem solutions.</a:t>
            </a:r>
          </a:p>
        </p:txBody>
      </p:sp>
      <p:sp>
        <p:nvSpPr>
          <p:cNvPr id="247" name="Trackers_EADF_bidi" title="Icon of a clipboard with a checklist on it">
            <a:extLst>
              <a:ext uri="{FF2B5EF4-FFF2-40B4-BE49-F238E27FC236}">
                <a16:creationId xmlns:a16="http://schemas.microsoft.com/office/drawing/2014/main" id="{CC9D7E7C-B7B2-49C5-92DA-F19424D9A5C9}"/>
              </a:ext>
            </a:extLst>
          </p:cNvPr>
          <p:cNvSpPr>
            <a:spLocks noChangeAspect="1" noEditPoints="1"/>
          </p:cNvSpPr>
          <p:nvPr/>
        </p:nvSpPr>
        <p:spPr bwMode="auto">
          <a:xfrm>
            <a:off x="4903205" y="2018886"/>
            <a:ext cx="268240" cy="365760"/>
          </a:xfrm>
          <a:custGeom>
            <a:avLst/>
            <a:gdLst>
              <a:gd name="T0" fmla="*/ 1000 w 2750"/>
              <a:gd name="T1" fmla="*/ 375 h 3750"/>
              <a:gd name="T2" fmla="*/ 1375 w 2750"/>
              <a:gd name="T3" fmla="*/ 0 h 3750"/>
              <a:gd name="T4" fmla="*/ 1750 w 2750"/>
              <a:gd name="T5" fmla="*/ 375 h 3750"/>
              <a:gd name="T6" fmla="*/ 1750 w 2750"/>
              <a:gd name="T7" fmla="*/ 500 h 3750"/>
              <a:gd name="T8" fmla="*/ 2250 w 2750"/>
              <a:gd name="T9" fmla="*/ 500 h 3750"/>
              <a:gd name="T10" fmla="*/ 2250 w 2750"/>
              <a:gd name="T11" fmla="*/ 1000 h 3750"/>
              <a:gd name="T12" fmla="*/ 500 w 2750"/>
              <a:gd name="T13" fmla="*/ 1000 h 3750"/>
              <a:gd name="T14" fmla="*/ 500 w 2750"/>
              <a:gd name="T15" fmla="*/ 500 h 3750"/>
              <a:gd name="T16" fmla="*/ 1000 w 2750"/>
              <a:gd name="T17" fmla="*/ 500 h 3750"/>
              <a:gd name="T18" fmla="*/ 1000 w 2750"/>
              <a:gd name="T19" fmla="*/ 375 h 3750"/>
              <a:gd name="T20" fmla="*/ 500 w 2750"/>
              <a:gd name="T21" fmla="*/ 500 h 3750"/>
              <a:gd name="T22" fmla="*/ 0 w 2750"/>
              <a:gd name="T23" fmla="*/ 500 h 3750"/>
              <a:gd name="T24" fmla="*/ 0 w 2750"/>
              <a:gd name="T25" fmla="*/ 3750 h 3750"/>
              <a:gd name="T26" fmla="*/ 2750 w 2750"/>
              <a:gd name="T27" fmla="*/ 3750 h 3750"/>
              <a:gd name="T28" fmla="*/ 2750 w 2750"/>
              <a:gd name="T29" fmla="*/ 500 h 3750"/>
              <a:gd name="T30" fmla="*/ 2250 w 2750"/>
              <a:gd name="T31" fmla="*/ 500 h 3750"/>
              <a:gd name="T32" fmla="*/ 500 w 2750"/>
              <a:gd name="T33" fmla="*/ 1750 h 3750"/>
              <a:gd name="T34" fmla="*/ 1500 w 2750"/>
              <a:gd name="T35" fmla="*/ 1750 h 3750"/>
              <a:gd name="T36" fmla="*/ 1500 w 2750"/>
              <a:gd name="T37" fmla="*/ 2500 h 3750"/>
              <a:gd name="T38" fmla="*/ 500 w 2750"/>
              <a:gd name="T39" fmla="*/ 2500 h 3750"/>
              <a:gd name="T40" fmla="*/ 1500 w 2750"/>
              <a:gd name="T41" fmla="*/ 3250 h 3750"/>
              <a:gd name="T42" fmla="*/ 500 w 2750"/>
              <a:gd name="T43" fmla="*/ 3250 h 3750"/>
              <a:gd name="T44" fmla="*/ 1750 w 2750"/>
              <a:gd name="T45" fmla="*/ 1500 h 3750"/>
              <a:gd name="T46" fmla="*/ 2000 w 2750"/>
              <a:gd name="T47" fmla="*/ 1750 h 3750"/>
              <a:gd name="T48" fmla="*/ 2375 w 2750"/>
              <a:gd name="T49" fmla="*/ 1375 h 3750"/>
              <a:gd name="T50" fmla="*/ 1750 w 2750"/>
              <a:gd name="T51" fmla="*/ 2250 h 3750"/>
              <a:gd name="T52" fmla="*/ 2000 w 2750"/>
              <a:gd name="T53" fmla="*/ 2500 h 3750"/>
              <a:gd name="T54" fmla="*/ 2375 w 2750"/>
              <a:gd name="T55" fmla="*/ 2125 h 3750"/>
              <a:gd name="T56" fmla="*/ 1750 w 2750"/>
              <a:gd name="T57" fmla="*/ 3000 h 3750"/>
              <a:gd name="T58" fmla="*/ 2000 w 2750"/>
              <a:gd name="T59" fmla="*/ 3250 h 3750"/>
              <a:gd name="T60" fmla="*/ 2375 w 2750"/>
              <a:gd name="T61" fmla="*/ 28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50" h="3750">
                <a:moveTo>
                  <a:pt x="1000" y="375"/>
                </a:moveTo>
                <a:cubicBezTo>
                  <a:pt x="1000" y="168"/>
                  <a:pt x="1168" y="0"/>
                  <a:pt x="1375" y="0"/>
                </a:cubicBezTo>
                <a:cubicBezTo>
                  <a:pt x="1582" y="0"/>
                  <a:pt x="1750" y="168"/>
                  <a:pt x="1750" y="375"/>
                </a:cubicBezTo>
                <a:cubicBezTo>
                  <a:pt x="1750" y="500"/>
                  <a:pt x="1750" y="500"/>
                  <a:pt x="1750" y="500"/>
                </a:cubicBezTo>
                <a:cubicBezTo>
                  <a:pt x="2250" y="500"/>
                  <a:pt x="2250" y="500"/>
                  <a:pt x="2250" y="500"/>
                </a:cubicBezTo>
                <a:cubicBezTo>
                  <a:pt x="2250" y="1000"/>
                  <a:pt x="2250" y="1000"/>
                  <a:pt x="2250" y="1000"/>
                </a:cubicBezTo>
                <a:cubicBezTo>
                  <a:pt x="500" y="1000"/>
                  <a:pt x="500" y="1000"/>
                  <a:pt x="500" y="1000"/>
                </a:cubicBezTo>
                <a:cubicBezTo>
                  <a:pt x="500" y="500"/>
                  <a:pt x="500" y="500"/>
                  <a:pt x="500" y="500"/>
                </a:cubicBezTo>
                <a:cubicBezTo>
                  <a:pt x="1000" y="500"/>
                  <a:pt x="1000" y="500"/>
                  <a:pt x="1000" y="500"/>
                </a:cubicBezTo>
                <a:lnTo>
                  <a:pt x="1000" y="375"/>
                </a:lnTo>
                <a:close/>
                <a:moveTo>
                  <a:pt x="500" y="500"/>
                </a:moveTo>
                <a:cubicBezTo>
                  <a:pt x="0" y="500"/>
                  <a:pt x="0" y="500"/>
                  <a:pt x="0" y="500"/>
                </a:cubicBezTo>
                <a:cubicBezTo>
                  <a:pt x="0" y="3750"/>
                  <a:pt x="0" y="3750"/>
                  <a:pt x="0" y="3750"/>
                </a:cubicBezTo>
                <a:cubicBezTo>
                  <a:pt x="2750" y="3750"/>
                  <a:pt x="2750" y="3750"/>
                  <a:pt x="2750" y="3750"/>
                </a:cubicBezTo>
                <a:cubicBezTo>
                  <a:pt x="2750" y="500"/>
                  <a:pt x="2750" y="500"/>
                  <a:pt x="2750" y="500"/>
                </a:cubicBezTo>
                <a:cubicBezTo>
                  <a:pt x="2250" y="500"/>
                  <a:pt x="2250" y="500"/>
                  <a:pt x="2250" y="500"/>
                </a:cubicBezTo>
                <a:moveTo>
                  <a:pt x="500" y="1750"/>
                </a:moveTo>
                <a:cubicBezTo>
                  <a:pt x="1500" y="1750"/>
                  <a:pt x="1500" y="1750"/>
                  <a:pt x="1500" y="1750"/>
                </a:cubicBezTo>
                <a:moveTo>
                  <a:pt x="1500" y="2500"/>
                </a:moveTo>
                <a:cubicBezTo>
                  <a:pt x="500" y="2500"/>
                  <a:pt x="500" y="2500"/>
                  <a:pt x="500" y="2500"/>
                </a:cubicBezTo>
                <a:moveTo>
                  <a:pt x="1500" y="3250"/>
                </a:moveTo>
                <a:cubicBezTo>
                  <a:pt x="500" y="3250"/>
                  <a:pt x="500" y="3250"/>
                  <a:pt x="500" y="3250"/>
                </a:cubicBezTo>
                <a:moveTo>
                  <a:pt x="1750" y="1500"/>
                </a:moveTo>
                <a:cubicBezTo>
                  <a:pt x="2000" y="1750"/>
                  <a:pt x="2000" y="1750"/>
                  <a:pt x="2000" y="1750"/>
                </a:cubicBezTo>
                <a:cubicBezTo>
                  <a:pt x="2375" y="1375"/>
                  <a:pt x="2375" y="1375"/>
                  <a:pt x="2375" y="1375"/>
                </a:cubicBezTo>
                <a:moveTo>
                  <a:pt x="1750" y="2250"/>
                </a:moveTo>
                <a:cubicBezTo>
                  <a:pt x="2000" y="2500"/>
                  <a:pt x="2000" y="2500"/>
                  <a:pt x="2000" y="2500"/>
                </a:cubicBezTo>
                <a:cubicBezTo>
                  <a:pt x="2375" y="2125"/>
                  <a:pt x="2375" y="2125"/>
                  <a:pt x="2375" y="2125"/>
                </a:cubicBezTo>
                <a:moveTo>
                  <a:pt x="1750" y="3000"/>
                </a:moveTo>
                <a:cubicBezTo>
                  <a:pt x="2000" y="3250"/>
                  <a:pt x="2000" y="3250"/>
                  <a:pt x="2000" y="3250"/>
                </a:cubicBezTo>
                <a:cubicBezTo>
                  <a:pt x="2375" y="2875"/>
                  <a:pt x="2375" y="2875"/>
                  <a:pt x="2375" y="2875"/>
                </a:cubicBezTo>
              </a:path>
            </a:pathLst>
          </a:custGeom>
          <a:noFill/>
          <a:ln w="9525" cap="flat">
            <a:solidFill>
              <a:srgbClr val="274B4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269" name="TextBox 88">
            <a:extLst>
              <a:ext uri="{FF2B5EF4-FFF2-40B4-BE49-F238E27FC236}">
                <a16:creationId xmlns:a16="http://schemas.microsoft.com/office/drawing/2014/main" id="{4D750BF8-4024-4973-B724-578DA3221DE3}"/>
              </a:ext>
            </a:extLst>
          </p:cNvPr>
          <p:cNvSpPr txBox="1">
            <a:spLocks/>
          </p:cNvSpPr>
          <p:nvPr/>
        </p:nvSpPr>
        <p:spPr>
          <a:xfrm>
            <a:off x="5419579" y="1923981"/>
            <a:ext cx="6442836" cy="543739"/>
          </a:xfrm>
          <a:prstGeom prst="rect">
            <a:avLst/>
          </a:prstGeom>
          <a:noFill/>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
              </a:spcBef>
              <a:spcAft>
                <a:spcPts val="10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Segoe UI Semibold"/>
                <a:ea typeface="+mn-ea"/>
                <a:cs typeface="Segoe UI Semibold" panose="020B0702040204020203" pitchFamily="34" charset="0"/>
              </a:rPr>
              <a:t>PARTICIPANT PREREQUISTITES</a:t>
            </a:r>
          </a:p>
          <a:p>
            <a:pPr marL="228600" marR="0" lvl="0" indent="-136525" algn="l" defTabSz="914400" rtl="0" eaLnBrk="1" fontAlgn="auto" latinLnBrk="0" hangingPunct="1">
              <a:lnSpc>
                <a:spcPct val="100000"/>
              </a:lnSpc>
              <a:spcBef>
                <a:spcPts val="100"/>
              </a:spcBef>
              <a:spcAft>
                <a:spcPts val="100"/>
              </a:spcAft>
              <a:buClrTx/>
              <a:buSzTx/>
              <a:buFont typeface="Arial" panose="020B0604020202020204" pitchFamily="34" charset="0"/>
              <a:buChar char="•"/>
              <a:tabLst/>
              <a:defRPr/>
            </a:pPr>
            <a:r>
              <a:rPr kumimoji="0" lang="en-US" sz="1050" b="0" i="0" u="none" strike="noStrike" kern="1200" cap="none" spc="0" normalizeH="0" baseline="0" noProof="0" dirty="0">
                <a:ln>
                  <a:noFill/>
                </a:ln>
                <a:solidFill>
                  <a:srgbClr val="000000"/>
                </a:solidFill>
                <a:effectLst/>
                <a:uLnTx/>
                <a:uFillTx/>
                <a:latin typeface="Segoe UI Semibold"/>
                <a:ea typeface="+mn-ea"/>
                <a:cs typeface="Segoe UI Semibold"/>
              </a:rPr>
              <a:t>Experience</a:t>
            </a:r>
            <a:r>
              <a:rPr kumimoji="0" lang="en-US" sz="1050" b="0" i="0" u="none" strike="noStrike" kern="1200" cap="none" spc="0" normalizeH="0" baseline="0" noProof="0" dirty="0">
                <a:ln>
                  <a:noFill/>
                </a:ln>
                <a:solidFill>
                  <a:srgbClr val="000000"/>
                </a:solidFill>
                <a:effectLst/>
                <a:uLnTx/>
                <a:uFillTx/>
                <a:latin typeface="Segoe UI"/>
                <a:ea typeface="+mn-ea"/>
                <a:cs typeface="Segoe UI Semibold"/>
              </a:rPr>
              <a:t> </a:t>
            </a:r>
            <a:r>
              <a:rPr kumimoji="0" lang="en-US" sz="1050" b="0" i="0" u="none" strike="noStrike" kern="1200" cap="none" spc="0" normalizeH="0" baseline="0" noProof="0" dirty="0">
                <a:ln>
                  <a:noFill/>
                </a:ln>
                <a:solidFill>
                  <a:srgbClr val="000000"/>
                </a:solidFill>
                <a:effectLst/>
                <a:uLnTx/>
                <a:uFillTx/>
                <a:latin typeface="Segoe UI"/>
                <a:ea typeface="+mn-ea"/>
                <a:cs typeface="Segoe UI"/>
              </a:rPr>
              <a:t>in Python </a:t>
            </a:r>
          </a:p>
          <a:p>
            <a:pPr marL="228600" marR="0" lvl="0" indent="-136525" algn="l" defTabSz="914400" rtl="0" eaLnBrk="1" fontAlgn="auto" latinLnBrk="0" hangingPunct="1">
              <a:lnSpc>
                <a:spcPct val="100000"/>
              </a:lnSpc>
              <a:spcBef>
                <a:spcPts val="100"/>
              </a:spcBef>
              <a:spcAft>
                <a:spcPts val="100"/>
              </a:spcAft>
              <a:buClrTx/>
              <a:buSzTx/>
              <a:buFont typeface="Arial" panose="020B0604020202020204" pitchFamily="34" charset="0"/>
              <a:buChar char="•"/>
              <a:tabLst/>
              <a:defRPr/>
            </a:pPr>
            <a:r>
              <a:rPr kumimoji="0" lang="en-US" sz="1050" b="0" i="0" u="none" strike="noStrike" kern="1200" cap="none" spc="0" normalizeH="0" baseline="0" noProof="0" dirty="0">
                <a:ln>
                  <a:noFill/>
                </a:ln>
                <a:solidFill>
                  <a:srgbClr val="000000"/>
                </a:solidFill>
                <a:effectLst/>
                <a:uLnTx/>
                <a:uFillTx/>
                <a:latin typeface="Segoe UI Semibold"/>
                <a:ea typeface="Calibri" panose="020F0502020204030204" pitchFamily="34" charset="0"/>
                <a:cs typeface="Segoe UI Semibold" panose="020B0702040204020203" pitchFamily="34" charset="0"/>
              </a:rPr>
              <a:t>Background </a:t>
            </a:r>
            <a:r>
              <a:rPr kumimoji="0" lang="en-US" sz="1050" b="0" i="0" u="none" strike="noStrike" kern="1200" cap="none" spc="0" normalizeH="0" baseline="0" noProof="0" dirty="0">
                <a:ln>
                  <a:noFill/>
                </a:ln>
                <a:solidFill>
                  <a:srgbClr val="000000"/>
                </a:solidFill>
                <a:effectLst/>
                <a:uLnTx/>
                <a:uFillTx/>
                <a:latin typeface="Segoe UI"/>
                <a:ea typeface="Calibri" panose="020F0502020204030204" pitchFamily="34" charset="0"/>
                <a:cs typeface="Segoe UI Semibold" panose="020B0702040204020203" pitchFamily="34" charset="0"/>
              </a:rPr>
              <a:t>in machine learning modeling</a:t>
            </a:r>
            <a:endParaRPr kumimoji="0" lang="en-US" sz="1050" b="0" i="0" u="none" strike="noStrike" kern="1200" cap="none" spc="0" normalizeH="0" baseline="0" noProof="0" dirty="0">
              <a:ln>
                <a:noFill/>
              </a:ln>
              <a:solidFill>
                <a:srgbClr val="000000"/>
              </a:solidFill>
              <a:effectLst/>
              <a:uLnTx/>
              <a:uFillTx/>
              <a:latin typeface="Segoe UI"/>
              <a:ea typeface="Calibri" panose="020F0502020204030204" pitchFamily="34" charset="0"/>
              <a:cs typeface="Segoe UI" panose="020B0502040204020203" pitchFamily="34" charset="0"/>
            </a:endParaRPr>
          </a:p>
        </p:txBody>
      </p:sp>
      <p:cxnSp>
        <p:nvCxnSpPr>
          <p:cNvPr id="293" name="Straight Connector 292">
            <a:extLst>
              <a:ext uri="{FF2B5EF4-FFF2-40B4-BE49-F238E27FC236}">
                <a16:creationId xmlns:a16="http://schemas.microsoft.com/office/drawing/2014/main" id="{56FD0A29-209F-4EAE-93B7-DF06FFE5D3F6}"/>
              </a:ext>
              <a:ext uri="{C183D7F6-B498-43B3-948B-1728B52AA6E4}">
                <adec:decorative xmlns:adec="http://schemas.microsoft.com/office/drawing/2017/decorative" val="1"/>
              </a:ext>
            </a:extLst>
          </p:cNvPr>
          <p:cNvCxnSpPr>
            <a:cxnSpLocks/>
          </p:cNvCxnSpPr>
          <p:nvPr/>
        </p:nvCxnSpPr>
        <p:spPr>
          <a:xfrm>
            <a:off x="5425439" y="2577250"/>
            <a:ext cx="6190791" cy="0"/>
          </a:xfrm>
          <a:prstGeom prst="line">
            <a:avLst/>
          </a:prstGeom>
          <a:noFill/>
          <a:ln w="6350" cap="flat" cmpd="sng" algn="ctr">
            <a:solidFill>
              <a:srgbClr val="FFFFFF">
                <a:lumMod val="75000"/>
              </a:srgbClr>
            </a:solidFill>
            <a:prstDash val="dash"/>
            <a:headEnd type="none"/>
            <a:tailEnd type="none" w="sm" len="sm"/>
          </a:ln>
          <a:effectLst/>
        </p:spPr>
      </p:cxnSp>
      <p:sp>
        <p:nvSpPr>
          <p:cNvPr id="311" name="Commitments_EC4D" title="Icon of a handshake">
            <a:extLst>
              <a:ext uri="{FF2B5EF4-FFF2-40B4-BE49-F238E27FC236}">
                <a16:creationId xmlns:a16="http://schemas.microsoft.com/office/drawing/2014/main" id="{1B78C19A-46D2-4AAF-89EE-FBF2FD9763BD}"/>
              </a:ext>
            </a:extLst>
          </p:cNvPr>
          <p:cNvSpPr>
            <a:spLocks noChangeAspect="1" noEditPoints="1"/>
          </p:cNvSpPr>
          <p:nvPr/>
        </p:nvSpPr>
        <p:spPr bwMode="auto">
          <a:xfrm>
            <a:off x="4851400" y="2886791"/>
            <a:ext cx="320040" cy="300078"/>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9525" cap="sq">
            <a:solidFill>
              <a:srgbClr val="274B47"/>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3C1856"/>
              </a:solidFill>
              <a:effectLst/>
              <a:uLnTx/>
              <a:uFillTx/>
              <a:latin typeface="Segoe UI Semilight"/>
              <a:ea typeface="+mn-ea"/>
              <a:cs typeface="+mn-cs"/>
            </a:endParaRPr>
          </a:p>
        </p:txBody>
      </p:sp>
      <p:sp>
        <p:nvSpPr>
          <p:cNvPr id="330" name="TextBox 89">
            <a:extLst>
              <a:ext uri="{FF2B5EF4-FFF2-40B4-BE49-F238E27FC236}">
                <a16:creationId xmlns:a16="http://schemas.microsoft.com/office/drawing/2014/main" id="{28930CC0-9949-4D63-A854-204E7256B21F}"/>
              </a:ext>
            </a:extLst>
          </p:cNvPr>
          <p:cNvSpPr txBox="1">
            <a:spLocks/>
          </p:cNvSpPr>
          <p:nvPr/>
        </p:nvSpPr>
        <p:spPr>
          <a:xfrm>
            <a:off x="5425440" y="2659804"/>
            <a:ext cx="6190791" cy="754053"/>
          </a:xfrm>
          <a:prstGeom prst="rect">
            <a:avLst/>
          </a:prstGeom>
          <a:noFill/>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
              </a:spcBef>
              <a:spcAft>
                <a:spcPts val="10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Semibold"/>
                <a:ea typeface="+mn-ea"/>
                <a:cs typeface="Segoe UI Semibold" panose="020B0702040204020203" pitchFamily="34" charset="0"/>
              </a:rPr>
              <a:t>GIVES</a:t>
            </a:r>
          </a:p>
          <a:p>
            <a:pPr marL="228600" marR="0" lvl="0" indent="-136525" algn="l" defTabSz="914400" rtl="0" eaLnBrk="1" fontAlgn="auto" latinLnBrk="0" hangingPunct="1">
              <a:lnSpc>
                <a:spcPct val="100000"/>
              </a:lnSpc>
              <a:spcBef>
                <a:spcPts val="100"/>
              </a:spcBef>
              <a:spcAft>
                <a:spcPts val="100"/>
              </a:spcAft>
              <a:buClrTx/>
              <a:buSzTx/>
              <a:buFont typeface="Arial" panose="020B0604020202020204" pitchFamily="34" charset="0"/>
              <a:buChar char="•"/>
              <a:tabLst/>
              <a:defRPr/>
            </a:pPr>
            <a:r>
              <a:rPr kumimoji="0" lang="en-US" sz="1050" b="0" i="0" u="none" strike="noStrike" kern="1200" cap="none" spc="0" normalizeH="0" baseline="0" noProof="0">
                <a:ln>
                  <a:noFill/>
                </a:ln>
                <a:solidFill>
                  <a:srgbClr val="000000"/>
                </a:solidFill>
                <a:effectLst/>
                <a:uLnTx/>
                <a:uFillTx/>
                <a:latin typeface="Segoe UI Semibold"/>
                <a:ea typeface="+mn-ea"/>
                <a:cs typeface="Segoe UI Semibold" panose="020B0702040204020203" pitchFamily="34" charset="0"/>
              </a:rPr>
              <a:t>Commitment </a:t>
            </a:r>
            <a:r>
              <a:rPr kumimoji="0" lang="en-US" sz="105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to participate in up to four challenges over a three-day event (8 hours each day)</a:t>
            </a:r>
          </a:p>
          <a:p>
            <a:pPr marL="228600" marR="0" lvl="0" indent="-136525" algn="l" defTabSz="914400" rtl="0" eaLnBrk="1" fontAlgn="auto" latinLnBrk="0" hangingPunct="1">
              <a:lnSpc>
                <a:spcPct val="100000"/>
              </a:lnSpc>
              <a:spcBef>
                <a:spcPts val="100"/>
              </a:spcBef>
              <a:spcAft>
                <a:spcPts val="100"/>
              </a:spcAft>
              <a:buClrTx/>
              <a:buSzTx/>
              <a:buFont typeface="Arial" panose="020B0604020202020204" pitchFamily="34" charset="0"/>
              <a:buChar char="•"/>
              <a:tabLst/>
              <a:defRPr/>
            </a:pPr>
            <a:r>
              <a:rPr kumimoji="0" lang="en-US" sz="1050" b="0" i="0" u="none" strike="noStrike" kern="1200" cap="none" spc="0" normalizeH="0" baseline="0" noProof="0">
                <a:ln>
                  <a:noFill/>
                </a:ln>
                <a:solidFill>
                  <a:srgbClr val="000000"/>
                </a:solidFill>
                <a:effectLst/>
                <a:uLnTx/>
                <a:uFillTx/>
                <a:latin typeface="Segoe UI Semibold"/>
                <a:ea typeface="+mn-ea"/>
                <a:cs typeface="Segoe UI Semibold" panose="020B0702040204020203" pitchFamily="34" charset="0"/>
              </a:rPr>
              <a:t>Share best practices </a:t>
            </a:r>
            <a:r>
              <a:rPr kumimoji="0" lang="en-US" sz="105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related to sustainable smart buildings technology</a:t>
            </a:r>
          </a:p>
          <a:p>
            <a:pPr marL="228600" marR="0" lvl="0" indent="-136525" algn="l" defTabSz="914400" rtl="0" eaLnBrk="1" fontAlgn="auto" latinLnBrk="0" hangingPunct="1">
              <a:lnSpc>
                <a:spcPct val="100000"/>
              </a:lnSpc>
              <a:spcBef>
                <a:spcPts val="100"/>
              </a:spcBef>
              <a:spcAft>
                <a:spcPts val="100"/>
              </a:spcAft>
              <a:buClrTx/>
              <a:buSzTx/>
              <a:buFont typeface="Arial" panose="020B0604020202020204" pitchFamily="34" charset="0"/>
              <a:buChar char="•"/>
              <a:tabLst/>
              <a:defRPr/>
            </a:pPr>
            <a:r>
              <a:rPr kumimoji="0" lang="en-US" sz="1050" b="0" i="0" u="none" strike="noStrike" kern="1200" cap="none" spc="0" normalizeH="0" baseline="0" noProof="0">
                <a:ln>
                  <a:noFill/>
                </a:ln>
                <a:solidFill>
                  <a:srgbClr val="000000"/>
                </a:solidFill>
                <a:effectLst/>
                <a:uLnTx/>
                <a:uFillTx/>
                <a:latin typeface="Segoe UI Semibold"/>
                <a:ea typeface="+mn-ea"/>
                <a:cs typeface="Segoe UI Semibold" panose="020B0702040204020203" pitchFamily="34" charset="0"/>
              </a:rPr>
              <a:t>Help to shape </a:t>
            </a:r>
            <a:r>
              <a:rPr kumimoji="0" lang="en-US" sz="105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sustainability hackathons and skilling programs</a:t>
            </a:r>
          </a:p>
        </p:txBody>
      </p:sp>
      <p:cxnSp>
        <p:nvCxnSpPr>
          <p:cNvPr id="351" name="Straight Connector 350">
            <a:extLst>
              <a:ext uri="{FF2B5EF4-FFF2-40B4-BE49-F238E27FC236}">
                <a16:creationId xmlns:a16="http://schemas.microsoft.com/office/drawing/2014/main" id="{1168E0D9-F6BD-40C5-9B23-77EAF9CC6AFE}"/>
              </a:ext>
              <a:ext uri="{C183D7F6-B498-43B3-948B-1728B52AA6E4}">
                <adec:decorative xmlns:adec="http://schemas.microsoft.com/office/drawing/2017/decorative" val="1"/>
              </a:ext>
            </a:extLst>
          </p:cNvPr>
          <p:cNvCxnSpPr>
            <a:cxnSpLocks/>
          </p:cNvCxnSpPr>
          <p:nvPr/>
        </p:nvCxnSpPr>
        <p:spPr>
          <a:xfrm>
            <a:off x="5425440" y="3506436"/>
            <a:ext cx="6190791" cy="0"/>
          </a:xfrm>
          <a:prstGeom prst="line">
            <a:avLst/>
          </a:prstGeom>
          <a:noFill/>
          <a:ln w="6350" cap="flat" cmpd="sng" algn="ctr">
            <a:solidFill>
              <a:srgbClr val="FFFFFF">
                <a:lumMod val="75000"/>
              </a:srgbClr>
            </a:solidFill>
            <a:prstDash val="dash"/>
            <a:headEnd type="none"/>
            <a:tailEnd type="none" w="sm" len="sm"/>
          </a:ln>
          <a:effectLst/>
        </p:spPr>
      </p:cxnSp>
      <p:sp>
        <p:nvSpPr>
          <p:cNvPr id="367" name="hand_2" title="Icon of a hand held out">
            <a:extLst>
              <a:ext uri="{FF2B5EF4-FFF2-40B4-BE49-F238E27FC236}">
                <a16:creationId xmlns:a16="http://schemas.microsoft.com/office/drawing/2014/main" id="{D95D4090-F228-4627-A191-14C6E90147F1}"/>
              </a:ext>
            </a:extLst>
          </p:cNvPr>
          <p:cNvSpPr>
            <a:spLocks noChangeAspect="1"/>
          </p:cNvSpPr>
          <p:nvPr/>
        </p:nvSpPr>
        <p:spPr bwMode="auto">
          <a:xfrm>
            <a:off x="4851400" y="3999147"/>
            <a:ext cx="320040" cy="159303"/>
          </a:xfrm>
          <a:custGeom>
            <a:avLst/>
            <a:gdLst>
              <a:gd name="T0" fmla="*/ 76 w 306"/>
              <a:gd name="T1" fmla="*/ 65 h 151"/>
              <a:gd name="T2" fmla="*/ 211 w 306"/>
              <a:gd name="T3" fmla="*/ 66 h 151"/>
              <a:gd name="T4" fmla="*/ 256 w 306"/>
              <a:gd name="T5" fmla="*/ 22 h 151"/>
              <a:gd name="T6" fmla="*/ 306 w 306"/>
              <a:gd name="T7" fmla="*/ 28 h 151"/>
              <a:gd name="T8" fmla="*/ 227 w 306"/>
              <a:gd name="T9" fmla="*/ 106 h 151"/>
              <a:gd name="T10" fmla="*/ 93 w 306"/>
              <a:gd name="T11" fmla="*/ 140 h 151"/>
              <a:gd name="T12" fmla="*/ 19 w 306"/>
              <a:gd name="T13" fmla="*/ 132 h 151"/>
              <a:gd name="T14" fmla="*/ 20 w 306"/>
              <a:gd name="T15" fmla="*/ 63 h 151"/>
              <a:gd name="T16" fmla="*/ 63 w 306"/>
              <a:gd name="T17" fmla="*/ 22 h 151"/>
              <a:gd name="T18" fmla="*/ 168 w 306"/>
              <a:gd name="T19" fmla="*/ 23 h 151"/>
              <a:gd name="T20" fmla="*/ 138 w 306"/>
              <a:gd name="T21" fmla="*/ 6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6" h="151">
                <a:moveTo>
                  <a:pt x="76" y="65"/>
                </a:moveTo>
                <a:cubicBezTo>
                  <a:pt x="211" y="66"/>
                  <a:pt x="211" y="66"/>
                  <a:pt x="211" y="66"/>
                </a:cubicBezTo>
                <a:cubicBezTo>
                  <a:pt x="211" y="66"/>
                  <a:pt x="233" y="45"/>
                  <a:pt x="256" y="22"/>
                </a:cubicBezTo>
                <a:cubicBezTo>
                  <a:pt x="279" y="0"/>
                  <a:pt x="306" y="28"/>
                  <a:pt x="306" y="28"/>
                </a:cubicBezTo>
                <a:cubicBezTo>
                  <a:pt x="227" y="106"/>
                  <a:pt x="227" y="106"/>
                  <a:pt x="227" y="106"/>
                </a:cubicBezTo>
                <a:cubicBezTo>
                  <a:pt x="227" y="106"/>
                  <a:pt x="94" y="140"/>
                  <a:pt x="93" y="140"/>
                </a:cubicBezTo>
                <a:cubicBezTo>
                  <a:pt x="72" y="147"/>
                  <a:pt x="38" y="151"/>
                  <a:pt x="19" y="132"/>
                </a:cubicBezTo>
                <a:cubicBezTo>
                  <a:pt x="0" y="113"/>
                  <a:pt x="0" y="82"/>
                  <a:pt x="20" y="63"/>
                </a:cubicBezTo>
                <a:cubicBezTo>
                  <a:pt x="63" y="22"/>
                  <a:pt x="63" y="22"/>
                  <a:pt x="63" y="22"/>
                </a:cubicBezTo>
                <a:cubicBezTo>
                  <a:pt x="168" y="23"/>
                  <a:pt x="168" y="23"/>
                  <a:pt x="168" y="23"/>
                </a:cubicBezTo>
                <a:cubicBezTo>
                  <a:pt x="168" y="54"/>
                  <a:pt x="138" y="65"/>
                  <a:pt x="138" y="65"/>
                </a:cubicBezTo>
              </a:path>
            </a:pathLst>
          </a:custGeom>
          <a:noFill/>
          <a:ln w="9525" cap="sq">
            <a:solidFill>
              <a:srgbClr val="274B4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3C1856"/>
              </a:solidFill>
              <a:effectLst/>
              <a:uLnTx/>
              <a:uFillTx/>
              <a:latin typeface="Segoe UI Semilight"/>
              <a:ea typeface="+mn-ea"/>
              <a:cs typeface="+mn-cs"/>
            </a:endParaRPr>
          </a:p>
        </p:txBody>
      </p:sp>
      <p:sp>
        <p:nvSpPr>
          <p:cNvPr id="384" name="TextBox 109">
            <a:extLst>
              <a:ext uri="{FF2B5EF4-FFF2-40B4-BE49-F238E27FC236}">
                <a16:creationId xmlns:a16="http://schemas.microsoft.com/office/drawing/2014/main" id="{F64233E7-F027-45B4-9147-27D2D6950106}"/>
              </a:ext>
            </a:extLst>
          </p:cNvPr>
          <p:cNvSpPr txBox="1">
            <a:spLocks/>
          </p:cNvSpPr>
          <p:nvPr/>
        </p:nvSpPr>
        <p:spPr>
          <a:xfrm>
            <a:off x="5419579" y="3595033"/>
            <a:ext cx="6107537" cy="1079783"/>
          </a:xfrm>
          <a:prstGeom prst="rect">
            <a:avLst/>
          </a:prstGeom>
          <a:noFill/>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
              </a:spcBef>
              <a:spcAft>
                <a:spcPts val="10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Segoe UI Semibold"/>
                <a:ea typeface="+mn-ea"/>
                <a:cs typeface="Segoe UI Semibold" panose="020B0702040204020203" pitchFamily="34" charset="0"/>
              </a:rPr>
              <a:t>GETS</a:t>
            </a:r>
          </a:p>
          <a:p>
            <a:pPr marL="230188" marR="0" lvl="0" indent="-115888" algn="l" defTabSz="914400" rtl="0" eaLnBrk="1" fontAlgn="auto" latinLnBrk="0" hangingPunct="1">
              <a:lnSpc>
                <a:spcPct val="100000"/>
              </a:lnSpc>
              <a:spcBef>
                <a:spcPts val="100"/>
              </a:spcBef>
              <a:spcAft>
                <a:spcPts val="100"/>
              </a:spcAft>
              <a:buClrTx/>
              <a:buSzTx/>
              <a:buFont typeface="Arial" panose="020B0604020202020204" pitchFamily="34" charset="0"/>
              <a:buChar char="•"/>
              <a:tabLst/>
              <a:defRPr/>
            </a:pPr>
            <a:r>
              <a:rPr kumimoji="0" lang="en-US" sz="1050" b="0" i="0" u="none" strike="noStrike" kern="1200" cap="none" spc="0" normalizeH="0" baseline="0" noProof="0" dirty="0">
                <a:ln>
                  <a:noFill/>
                </a:ln>
                <a:solidFill>
                  <a:srgbClr val="000000"/>
                </a:solidFill>
                <a:effectLst/>
                <a:uLnTx/>
                <a:uFillTx/>
                <a:latin typeface="Segoe UI Semibold"/>
                <a:ea typeface="+mn-ea"/>
                <a:cs typeface="Segoe UI Semibold" panose="020B0702040204020203" pitchFamily="34" charset="0"/>
              </a:rPr>
              <a:t>Participate in the community </a:t>
            </a:r>
            <a:r>
              <a:rPr kumimoji="0" lang="en-US" sz="1050" b="0" i="0" u="none" strike="noStrike" kern="1200" cap="none" spc="0" normalizeH="0" baseline="0" noProof="0" dirty="0">
                <a:ln>
                  <a:noFill/>
                </a:ln>
                <a:solidFill>
                  <a:srgbClr val="000000"/>
                </a:solidFill>
                <a:effectLst/>
                <a:uLnTx/>
                <a:uFillTx/>
                <a:latin typeface="Segoe UI"/>
                <a:ea typeface="+mn-ea"/>
                <a:cs typeface="Segoe UI Semibold" panose="020B0702040204020203" pitchFamily="34" charset="0"/>
              </a:rPr>
              <a:t>of Microsoft Sustainability champions and drive strategy</a:t>
            </a:r>
          </a:p>
          <a:p>
            <a:pPr marL="230188" marR="0" lvl="0" indent="-115888" algn="l" defTabSz="914400" rtl="0" eaLnBrk="1" fontAlgn="auto" latinLnBrk="0" hangingPunct="1">
              <a:lnSpc>
                <a:spcPct val="100000"/>
              </a:lnSpc>
              <a:spcBef>
                <a:spcPts val="100"/>
              </a:spcBef>
              <a:spcAft>
                <a:spcPts val="100"/>
              </a:spcAft>
              <a:buClrTx/>
              <a:buSzTx/>
              <a:buFont typeface="Arial" panose="020B0604020202020204" pitchFamily="34" charset="0"/>
              <a:buChar char="•"/>
              <a:tabLst/>
              <a:defRPr/>
            </a:pPr>
            <a:r>
              <a:rPr kumimoji="0" lang="en-US" sz="1050" b="0" i="0" u="none" strike="noStrike" kern="1200" cap="none" spc="0" normalizeH="0" baseline="0" noProof="0" dirty="0">
                <a:ln>
                  <a:noFill/>
                </a:ln>
                <a:solidFill>
                  <a:srgbClr val="000000"/>
                </a:solidFill>
                <a:effectLst/>
                <a:uLnTx/>
                <a:uFillTx/>
                <a:latin typeface="Segoe UI Semibold"/>
                <a:ea typeface="+mn-ea"/>
                <a:cs typeface="Segoe UI Semibold" panose="020B0702040204020203" pitchFamily="34" charset="0"/>
              </a:rPr>
              <a:t>Earn fundamental badge certification </a:t>
            </a:r>
            <a:r>
              <a:rPr kumimoji="0" lang="en-US" sz="105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in Sustainable Smart Buildings</a:t>
            </a:r>
          </a:p>
          <a:p>
            <a:pPr marL="230188" marR="0" lvl="0" indent="-115888" algn="l" defTabSz="914400" rtl="0" eaLnBrk="1" fontAlgn="auto" latinLnBrk="0" hangingPunct="1">
              <a:lnSpc>
                <a:spcPct val="100000"/>
              </a:lnSpc>
              <a:spcBef>
                <a:spcPts val="100"/>
              </a:spcBef>
              <a:spcAft>
                <a:spcPts val="100"/>
              </a:spcAft>
              <a:buClrTx/>
              <a:buSzTx/>
              <a:buFont typeface="Arial" panose="020B0604020202020204" pitchFamily="34" charset="0"/>
              <a:buChar char="•"/>
              <a:tabLst/>
              <a:defRPr/>
            </a:pPr>
            <a:r>
              <a:rPr kumimoji="0" lang="en-US" sz="1050" b="0" i="0" u="none" strike="noStrike" kern="1200" cap="none" spc="0" normalizeH="0" baseline="0" noProof="0" dirty="0">
                <a:ln>
                  <a:noFill/>
                </a:ln>
                <a:solidFill>
                  <a:srgbClr val="000000"/>
                </a:solidFill>
                <a:effectLst/>
                <a:uLnTx/>
                <a:uFillTx/>
                <a:latin typeface="Segoe UI Semibold"/>
                <a:ea typeface="Calibri" panose="020F0502020204030204" pitchFamily="34" charset="0"/>
                <a:cs typeface="Segoe UI Semibold" panose="020B0702040204020203" pitchFamily="34" charset="0"/>
              </a:rPr>
              <a:t>Gain deeper knowledge</a:t>
            </a:r>
            <a:r>
              <a:rPr kumimoji="0" lang="en-US" sz="1050" b="0" i="0" u="none" strike="noStrike" kern="1200" cap="none" spc="0" normalizeH="0" baseline="0" noProof="0" dirty="0">
                <a:ln>
                  <a:noFill/>
                </a:ln>
                <a:solidFill>
                  <a:srgbClr val="000000"/>
                </a:solidFill>
                <a:effectLst/>
                <a:uLnTx/>
                <a:uFillTx/>
                <a:latin typeface="Segoe UI Semibold"/>
                <a:ea typeface="Calibri" panose="020F0502020204030204" pitchFamily="34" charset="0"/>
                <a:cs typeface="Times New Roman" panose="02020603050405020304" pitchFamily="18" charset="0"/>
              </a:rPr>
              <a:t> </a:t>
            </a:r>
            <a:r>
              <a:rPr kumimoji="0" lang="en-US" sz="105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of technical scenarios related to the ecosystems of sustainable technology</a:t>
            </a:r>
          </a:p>
          <a:p>
            <a:pPr marL="230188" marR="0" lvl="0" indent="-115888" algn="l" defTabSz="914400" rtl="0" eaLnBrk="1" fontAlgn="auto" latinLnBrk="0" hangingPunct="1">
              <a:lnSpc>
                <a:spcPct val="100000"/>
              </a:lnSpc>
              <a:spcBef>
                <a:spcPts val="100"/>
              </a:spcBef>
              <a:spcAft>
                <a:spcPts val="100"/>
              </a:spcAft>
              <a:buClrTx/>
              <a:buSzTx/>
              <a:buFont typeface="Arial" panose="020B0604020202020204" pitchFamily="34" charset="0"/>
              <a:buChar char="•"/>
              <a:tabLst/>
              <a:defRPr/>
            </a:pPr>
            <a:r>
              <a:rPr kumimoji="0" lang="en-US" sz="1050" b="0" i="0" u="none" strike="noStrike" kern="1200" cap="none" spc="0" normalizeH="0" baseline="0" noProof="0" dirty="0">
                <a:ln>
                  <a:noFill/>
                </a:ln>
                <a:solidFill>
                  <a:srgbClr val="000000"/>
                </a:solidFill>
                <a:effectLst/>
                <a:uLnTx/>
                <a:uFillTx/>
                <a:latin typeface="Segoe UI Semibold"/>
                <a:ea typeface="+mn-ea"/>
                <a:cs typeface="Segoe UI" panose="020B0502040204020203" pitchFamily="34" charset="0"/>
              </a:rPr>
              <a:t>Opportunity to increase your proficiency </a:t>
            </a:r>
            <a:r>
              <a:rPr kumimoji="0" lang="en-US" sz="105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in Azure Blob Storage, data exploration, IoT Sensor data, and more</a:t>
            </a:r>
          </a:p>
        </p:txBody>
      </p:sp>
      <p:cxnSp>
        <p:nvCxnSpPr>
          <p:cNvPr id="400" name="Straight Connector 399">
            <a:extLst>
              <a:ext uri="{FF2B5EF4-FFF2-40B4-BE49-F238E27FC236}">
                <a16:creationId xmlns:a16="http://schemas.microsoft.com/office/drawing/2014/main" id="{F560B7CF-522E-4C45-A6AA-6D986E7FBFE8}"/>
              </a:ext>
              <a:ext uri="{C183D7F6-B498-43B3-948B-1728B52AA6E4}">
                <adec:decorative xmlns:adec="http://schemas.microsoft.com/office/drawing/2017/decorative" val="1"/>
              </a:ext>
            </a:extLst>
          </p:cNvPr>
          <p:cNvCxnSpPr>
            <a:cxnSpLocks/>
          </p:cNvCxnSpPr>
          <p:nvPr/>
        </p:nvCxnSpPr>
        <p:spPr>
          <a:xfrm>
            <a:off x="5010411" y="4790900"/>
            <a:ext cx="6605819" cy="0"/>
          </a:xfrm>
          <a:prstGeom prst="line">
            <a:avLst/>
          </a:prstGeom>
          <a:noFill/>
          <a:ln w="9525" cap="flat" cmpd="sng" algn="ctr">
            <a:solidFill>
              <a:schemeClr val="accent2"/>
            </a:solidFill>
            <a:prstDash val="solid"/>
            <a:headEnd type="none" w="sm" len="sm"/>
            <a:tailEnd type="none" w="sm" len="sm"/>
          </a:ln>
          <a:effectLst/>
        </p:spPr>
      </p:cxnSp>
      <p:sp>
        <p:nvSpPr>
          <p:cNvPr id="415" name="Rectangle 414">
            <a:extLst>
              <a:ext uri="{FF2B5EF4-FFF2-40B4-BE49-F238E27FC236}">
                <a16:creationId xmlns:a16="http://schemas.microsoft.com/office/drawing/2014/main" id="{FE91B178-531B-493D-9F32-86C25A7BA9B6}"/>
              </a:ext>
            </a:extLst>
          </p:cNvPr>
          <p:cNvSpPr/>
          <p:nvPr/>
        </p:nvSpPr>
        <p:spPr>
          <a:xfrm>
            <a:off x="7398984" y="4706262"/>
            <a:ext cx="1828673" cy="169277"/>
          </a:xfrm>
          <a:prstGeom prst="rect">
            <a:avLst/>
          </a:prstGeom>
          <a:solidFill>
            <a:schemeClr val="tx1"/>
          </a:solidFill>
          <a:ln w="9525" cap="flat" cmpd="sng" algn="ctr">
            <a:noFill/>
            <a:prstDash val="solid"/>
            <a:headEnd type="none" w="med" len="med"/>
            <a:tailEnd type="none" w="med" len="med"/>
          </a:ln>
          <a:effectLst/>
        </p:spPr>
        <p:txBody>
          <a:bodyPr rot="0" spcFirstLastPara="0" vert="horz" wrap="square" lIns="0" tIns="0" rIns="0" bIns="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0" cap="none" spc="0" normalizeH="0" baseline="0" noProof="0">
                <a:ln>
                  <a:noFill/>
                </a:ln>
                <a:solidFill>
                  <a:srgbClr val="274B47"/>
                </a:solidFill>
                <a:effectLst/>
                <a:uLnTx/>
                <a:uFillTx/>
                <a:latin typeface="Segoe UI Semibold"/>
                <a:ea typeface="+mn-ea"/>
                <a:cs typeface="Segoe UI" pitchFamily="34" charset="0"/>
              </a:rPr>
              <a:t>HACKATHON OUTCOMES</a:t>
            </a:r>
          </a:p>
        </p:txBody>
      </p:sp>
      <p:sp>
        <p:nvSpPr>
          <p:cNvPr id="442" name="Oval 441">
            <a:extLst>
              <a:ext uri="{FF2B5EF4-FFF2-40B4-BE49-F238E27FC236}">
                <a16:creationId xmlns:a16="http://schemas.microsoft.com/office/drawing/2014/main" id="{11ECC393-4A1F-4A15-9F55-10DEC9D3FC60}"/>
              </a:ext>
              <a:ext uri="{C183D7F6-B498-43B3-948B-1728B52AA6E4}">
                <adec:decorative xmlns:adec="http://schemas.microsoft.com/office/drawing/2017/decorative" val="1"/>
              </a:ext>
            </a:extLst>
          </p:cNvPr>
          <p:cNvSpPr/>
          <p:nvPr/>
        </p:nvSpPr>
        <p:spPr bwMode="auto">
          <a:xfrm>
            <a:off x="5010411" y="5025780"/>
            <a:ext cx="1433656" cy="1433656"/>
          </a:xfrm>
          <a:prstGeom prst="ellipse">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455" name="TextBox 454">
            <a:extLst>
              <a:ext uri="{FF2B5EF4-FFF2-40B4-BE49-F238E27FC236}">
                <a16:creationId xmlns:a16="http://schemas.microsoft.com/office/drawing/2014/main" id="{33367424-80B7-40E9-90F1-572B1868A6D1}"/>
              </a:ext>
            </a:extLst>
          </p:cNvPr>
          <p:cNvSpPr txBox="1"/>
          <p:nvPr/>
        </p:nvSpPr>
        <p:spPr>
          <a:xfrm>
            <a:off x="5068494" y="5419443"/>
            <a:ext cx="1317490" cy="646331"/>
          </a:xfrm>
          <a:prstGeom prst="rect">
            <a:avLst/>
          </a:prstGeom>
          <a:noFill/>
        </p:spPr>
        <p:txBody>
          <a:bodyPr wrap="square">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Programmatic up-skilling motion</a:t>
            </a:r>
          </a:p>
        </p:txBody>
      </p:sp>
      <p:grpSp>
        <p:nvGrpSpPr>
          <p:cNvPr id="470" name="Group 469" descr="An arrow shape pointing towards Badging gamification">
            <a:extLst>
              <a:ext uri="{FF2B5EF4-FFF2-40B4-BE49-F238E27FC236}">
                <a16:creationId xmlns:a16="http://schemas.microsoft.com/office/drawing/2014/main" id="{D4A95DC3-25FA-49D3-A790-B713A6E4A09D}"/>
              </a:ext>
            </a:extLst>
          </p:cNvPr>
          <p:cNvGrpSpPr/>
          <p:nvPr/>
        </p:nvGrpSpPr>
        <p:grpSpPr>
          <a:xfrm>
            <a:off x="6826314" y="5629686"/>
            <a:ext cx="387932" cy="225845"/>
            <a:chOff x="6826314" y="5629686"/>
            <a:chExt cx="387932" cy="225845"/>
          </a:xfrm>
        </p:grpSpPr>
        <p:sp>
          <p:nvSpPr>
            <p:cNvPr id="471" name="Graphic 32">
              <a:extLst>
                <a:ext uri="{FF2B5EF4-FFF2-40B4-BE49-F238E27FC236}">
                  <a16:creationId xmlns:a16="http://schemas.microsoft.com/office/drawing/2014/main" id="{39351F3F-689C-4FFE-894B-7DA9DF4A177F}"/>
                </a:ext>
                <a:ext uri="{C183D7F6-B498-43B3-948B-1728B52AA6E4}">
                  <adec:decorative xmlns:adec="http://schemas.microsoft.com/office/drawing/2017/decorative" val="1"/>
                </a:ext>
              </a:extLst>
            </p:cNvPr>
            <p:cNvSpPr/>
            <p:nvPr/>
          </p:nvSpPr>
          <p:spPr>
            <a:xfrm flipH="1">
              <a:off x="7014631" y="5629686"/>
              <a:ext cx="199615" cy="225845"/>
            </a:xfrm>
            <a:custGeom>
              <a:avLst/>
              <a:gdLst>
                <a:gd name="connsiteX0" fmla="*/ 181737 w 181737"/>
                <a:gd name="connsiteY0" fmla="*/ 0 h 174498"/>
                <a:gd name="connsiteX1" fmla="*/ 87249 w 181737"/>
                <a:gd name="connsiteY1" fmla="*/ 0 h 174498"/>
                <a:gd name="connsiteX2" fmla="*/ 0 w 181737"/>
                <a:gd name="connsiteY2" fmla="*/ 87249 h 174498"/>
                <a:gd name="connsiteX3" fmla="*/ 87249 w 181737"/>
                <a:gd name="connsiteY3" fmla="*/ 174498 h 174498"/>
                <a:gd name="connsiteX4" fmla="*/ 181737 w 181737"/>
                <a:gd name="connsiteY4" fmla="*/ 174498 h 174498"/>
                <a:gd name="connsiteX5" fmla="*/ 94488 w 181737"/>
                <a:gd name="connsiteY5" fmla="*/ 87249 h 174498"/>
                <a:gd name="connsiteX6" fmla="*/ 181737 w 181737"/>
                <a:gd name="connsiteY6" fmla="*/ 0 h 174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1737" h="174498">
                  <a:moveTo>
                    <a:pt x="181737" y="0"/>
                  </a:moveTo>
                  <a:lnTo>
                    <a:pt x="87249" y="0"/>
                  </a:lnTo>
                  <a:lnTo>
                    <a:pt x="0" y="87249"/>
                  </a:lnTo>
                  <a:lnTo>
                    <a:pt x="87249" y="174498"/>
                  </a:lnTo>
                  <a:lnTo>
                    <a:pt x="181737" y="174498"/>
                  </a:lnTo>
                  <a:lnTo>
                    <a:pt x="94488" y="87249"/>
                  </a:lnTo>
                  <a:lnTo>
                    <a:pt x="181737" y="0"/>
                  </a:lnTo>
                  <a:close/>
                </a:path>
              </a:pathLst>
            </a:custGeom>
            <a:solidFill>
              <a:srgbClr val="FFB9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72" name="Graphic 32">
              <a:extLst>
                <a:ext uri="{FF2B5EF4-FFF2-40B4-BE49-F238E27FC236}">
                  <a16:creationId xmlns:a16="http://schemas.microsoft.com/office/drawing/2014/main" id="{9119E19F-38CF-4BB3-8409-634B49DDA95A}"/>
                </a:ext>
                <a:ext uri="{C183D7F6-B498-43B3-948B-1728B52AA6E4}">
                  <adec:decorative xmlns:adec="http://schemas.microsoft.com/office/drawing/2017/decorative" val="1"/>
                </a:ext>
              </a:extLst>
            </p:cNvPr>
            <p:cNvSpPr/>
            <p:nvPr/>
          </p:nvSpPr>
          <p:spPr>
            <a:xfrm flipH="1">
              <a:off x="6826314" y="5629686"/>
              <a:ext cx="199615" cy="225845"/>
            </a:xfrm>
            <a:custGeom>
              <a:avLst/>
              <a:gdLst>
                <a:gd name="connsiteX0" fmla="*/ 181737 w 181737"/>
                <a:gd name="connsiteY0" fmla="*/ 0 h 174498"/>
                <a:gd name="connsiteX1" fmla="*/ 87249 w 181737"/>
                <a:gd name="connsiteY1" fmla="*/ 0 h 174498"/>
                <a:gd name="connsiteX2" fmla="*/ 0 w 181737"/>
                <a:gd name="connsiteY2" fmla="*/ 87249 h 174498"/>
                <a:gd name="connsiteX3" fmla="*/ 87249 w 181737"/>
                <a:gd name="connsiteY3" fmla="*/ 174498 h 174498"/>
                <a:gd name="connsiteX4" fmla="*/ 181737 w 181737"/>
                <a:gd name="connsiteY4" fmla="*/ 174498 h 174498"/>
                <a:gd name="connsiteX5" fmla="*/ 94488 w 181737"/>
                <a:gd name="connsiteY5" fmla="*/ 87249 h 174498"/>
                <a:gd name="connsiteX6" fmla="*/ 181737 w 181737"/>
                <a:gd name="connsiteY6" fmla="*/ 0 h 174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1737" h="174498">
                  <a:moveTo>
                    <a:pt x="181737" y="0"/>
                  </a:moveTo>
                  <a:lnTo>
                    <a:pt x="87249" y="0"/>
                  </a:lnTo>
                  <a:lnTo>
                    <a:pt x="0" y="87249"/>
                  </a:lnTo>
                  <a:lnTo>
                    <a:pt x="87249" y="174498"/>
                  </a:lnTo>
                  <a:lnTo>
                    <a:pt x="181737" y="174498"/>
                  </a:lnTo>
                  <a:lnTo>
                    <a:pt x="94488" y="87249"/>
                  </a:lnTo>
                  <a:lnTo>
                    <a:pt x="181737" y="0"/>
                  </a:lnTo>
                  <a:close/>
                </a:path>
              </a:pathLst>
            </a:custGeom>
            <a:solidFill>
              <a:srgbClr val="FFB9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pic>
        <p:nvPicPr>
          <p:cNvPr id="484" name="Picture 483" descr="A Microsoft accredited Badge for Students on Sustainable Building Fundamentals as part of the MSUS Sustainability 2021 Hackathon">
            <a:extLst>
              <a:ext uri="{FF2B5EF4-FFF2-40B4-BE49-F238E27FC236}">
                <a16:creationId xmlns:a16="http://schemas.microsoft.com/office/drawing/2014/main" id="{E529D103-5458-4DC4-B40F-20720F2B5DDE}"/>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7675958" y="5025780"/>
            <a:ext cx="1435608" cy="1435608"/>
          </a:xfrm>
          <a:prstGeom prst="rect">
            <a:avLst/>
          </a:prstGeom>
        </p:spPr>
      </p:pic>
      <p:sp>
        <p:nvSpPr>
          <p:cNvPr id="488" name="TextBox 487">
            <a:extLst>
              <a:ext uri="{FF2B5EF4-FFF2-40B4-BE49-F238E27FC236}">
                <a16:creationId xmlns:a16="http://schemas.microsoft.com/office/drawing/2014/main" id="{4688A50B-1F53-4D30-A594-FA32CCCC2BEF}"/>
              </a:ext>
            </a:extLst>
          </p:cNvPr>
          <p:cNvSpPr txBox="1"/>
          <p:nvPr/>
        </p:nvSpPr>
        <p:spPr>
          <a:xfrm>
            <a:off x="7678698" y="6470269"/>
            <a:ext cx="1435608" cy="246221"/>
          </a:xfrm>
          <a:prstGeom prst="rect">
            <a:avLst/>
          </a:prstGeom>
          <a:noFill/>
        </p:spPr>
        <p:txBody>
          <a:bodyPr wrap="square">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Badging gamification</a:t>
            </a:r>
          </a:p>
        </p:txBody>
      </p:sp>
      <p:grpSp>
        <p:nvGrpSpPr>
          <p:cNvPr id="495" name="Group 494" descr="An arrow shape pointing from Badging gamification">
            <a:extLst>
              <a:ext uri="{FF2B5EF4-FFF2-40B4-BE49-F238E27FC236}">
                <a16:creationId xmlns:a16="http://schemas.microsoft.com/office/drawing/2014/main" id="{161E183C-69B0-4109-A6C0-621BE4AB5B58}"/>
              </a:ext>
            </a:extLst>
          </p:cNvPr>
          <p:cNvGrpSpPr/>
          <p:nvPr/>
        </p:nvGrpSpPr>
        <p:grpSpPr>
          <a:xfrm>
            <a:off x="9412396" y="5629686"/>
            <a:ext cx="387932" cy="225845"/>
            <a:chOff x="9412396" y="5629686"/>
            <a:chExt cx="387932" cy="225845"/>
          </a:xfrm>
        </p:grpSpPr>
        <p:sp>
          <p:nvSpPr>
            <p:cNvPr id="496" name="Graphic 32">
              <a:extLst>
                <a:ext uri="{FF2B5EF4-FFF2-40B4-BE49-F238E27FC236}">
                  <a16:creationId xmlns:a16="http://schemas.microsoft.com/office/drawing/2014/main" id="{02B4580D-F44C-4E5E-BA23-C250DF4A768B}"/>
                </a:ext>
                <a:ext uri="{C183D7F6-B498-43B3-948B-1728B52AA6E4}">
                  <adec:decorative xmlns:adec="http://schemas.microsoft.com/office/drawing/2017/decorative" val="1"/>
                </a:ext>
              </a:extLst>
            </p:cNvPr>
            <p:cNvSpPr/>
            <p:nvPr/>
          </p:nvSpPr>
          <p:spPr>
            <a:xfrm flipH="1">
              <a:off x="9600713" y="5629686"/>
              <a:ext cx="199615" cy="225845"/>
            </a:xfrm>
            <a:custGeom>
              <a:avLst/>
              <a:gdLst>
                <a:gd name="connsiteX0" fmla="*/ 181737 w 181737"/>
                <a:gd name="connsiteY0" fmla="*/ 0 h 174498"/>
                <a:gd name="connsiteX1" fmla="*/ 87249 w 181737"/>
                <a:gd name="connsiteY1" fmla="*/ 0 h 174498"/>
                <a:gd name="connsiteX2" fmla="*/ 0 w 181737"/>
                <a:gd name="connsiteY2" fmla="*/ 87249 h 174498"/>
                <a:gd name="connsiteX3" fmla="*/ 87249 w 181737"/>
                <a:gd name="connsiteY3" fmla="*/ 174498 h 174498"/>
                <a:gd name="connsiteX4" fmla="*/ 181737 w 181737"/>
                <a:gd name="connsiteY4" fmla="*/ 174498 h 174498"/>
                <a:gd name="connsiteX5" fmla="*/ 94488 w 181737"/>
                <a:gd name="connsiteY5" fmla="*/ 87249 h 174498"/>
                <a:gd name="connsiteX6" fmla="*/ 181737 w 181737"/>
                <a:gd name="connsiteY6" fmla="*/ 0 h 174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1737" h="174498">
                  <a:moveTo>
                    <a:pt x="181737" y="0"/>
                  </a:moveTo>
                  <a:lnTo>
                    <a:pt x="87249" y="0"/>
                  </a:lnTo>
                  <a:lnTo>
                    <a:pt x="0" y="87249"/>
                  </a:lnTo>
                  <a:lnTo>
                    <a:pt x="87249" y="174498"/>
                  </a:lnTo>
                  <a:lnTo>
                    <a:pt x="181737" y="174498"/>
                  </a:lnTo>
                  <a:lnTo>
                    <a:pt x="94488" y="87249"/>
                  </a:lnTo>
                  <a:lnTo>
                    <a:pt x="181737" y="0"/>
                  </a:lnTo>
                  <a:close/>
                </a:path>
              </a:pathLst>
            </a:custGeom>
            <a:solidFill>
              <a:srgbClr val="FFB9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97" name="Graphic 32">
              <a:extLst>
                <a:ext uri="{FF2B5EF4-FFF2-40B4-BE49-F238E27FC236}">
                  <a16:creationId xmlns:a16="http://schemas.microsoft.com/office/drawing/2014/main" id="{96413150-1533-4EC1-BB2E-665E9B01FCF7}"/>
                </a:ext>
                <a:ext uri="{C183D7F6-B498-43B3-948B-1728B52AA6E4}">
                  <adec:decorative xmlns:adec="http://schemas.microsoft.com/office/drawing/2017/decorative" val="1"/>
                </a:ext>
              </a:extLst>
            </p:cNvPr>
            <p:cNvSpPr/>
            <p:nvPr/>
          </p:nvSpPr>
          <p:spPr>
            <a:xfrm flipH="1">
              <a:off x="9412396" y="5629686"/>
              <a:ext cx="199615" cy="225845"/>
            </a:xfrm>
            <a:custGeom>
              <a:avLst/>
              <a:gdLst>
                <a:gd name="connsiteX0" fmla="*/ 181737 w 181737"/>
                <a:gd name="connsiteY0" fmla="*/ 0 h 174498"/>
                <a:gd name="connsiteX1" fmla="*/ 87249 w 181737"/>
                <a:gd name="connsiteY1" fmla="*/ 0 h 174498"/>
                <a:gd name="connsiteX2" fmla="*/ 0 w 181737"/>
                <a:gd name="connsiteY2" fmla="*/ 87249 h 174498"/>
                <a:gd name="connsiteX3" fmla="*/ 87249 w 181737"/>
                <a:gd name="connsiteY3" fmla="*/ 174498 h 174498"/>
                <a:gd name="connsiteX4" fmla="*/ 181737 w 181737"/>
                <a:gd name="connsiteY4" fmla="*/ 174498 h 174498"/>
                <a:gd name="connsiteX5" fmla="*/ 94488 w 181737"/>
                <a:gd name="connsiteY5" fmla="*/ 87249 h 174498"/>
                <a:gd name="connsiteX6" fmla="*/ 181737 w 181737"/>
                <a:gd name="connsiteY6" fmla="*/ 0 h 174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1737" h="174498">
                  <a:moveTo>
                    <a:pt x="181737" y="0"/>
                  </a:moveTo>
                  <a:lnTo>
                    <a:pt x="87249" y="0"/>
                  </a:lnTo>
                  <a:lnTo>
                    <a:pt x="0" y="87249"/>
                  </a:lnTo>
                  <a:lnTo>
                    <a:pt x="87249" y="174498"/>
                  </a:lnTo>
                  <a:lnTo>
                    <a:pt x="181737" y="174498"/>
                  </a:lnTo>
                  <a:lnTo>
                    <a:pt x="94488" y="87249"/>
                  </a:lnTo>
                  <a:lnTo>
                    <a:pt x="181737" y="0"/>
                  </a:lnTo>
                  <a:close/>
                </a:path>
              </a:pathLst>
            </a:custGeom>
            <a:solidFill>
              <a:srgbClr val="FFB9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499" name="Oval 498">
            <a:extLst>
              <a:ext uri="{FF2B5EF4-FFF2-40B4-BE49-F238E27FC236}">
                <a16:creationId xmlns:a16="http://schemas.microsoft.com/office/drawing/2014/main" id="{3267097E-3594-4307-89B4-D3D2C6B5A21C}"/>
              </a:ext>
              <a:ext uri="{C183D7F6-B498-43B3-948B-1728B52AA6E4}">
                <adec:decorative xmlns:adec="http://schemas.microsoft.com/office/drawing/2017/decorative" val="1"/>
              </a:ext>
            </a:extLst>
          </p:cNvPr>
          <p:cNvSpPr/>
          <p:nvPr/>
        </p:nvSpPr>
        <p:spPr bwMode="auto">
          <a:xfrm>
            <a:off x="10182574" y="5025780"/>
            <a:ext cx="1433656" cy="1433656"/>
          </a:xfrm>
          <a:prstGeom prst="ellipse">
            <a:avLst/>
          </a:prstGeom>
          <a:solidFill>
            <a:schemeClr val="accent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02" name="TextBox 501">
            <a:extLst>
              <a:ext uri="{FF2B5EF4-FFF2-40B4-BE49-F238E27FC236}">
                <a16:creationId xmlns:a16="http://schemas.microsoft.com/office/drawing/2014/main" id="{DB7007BB-AC3F-4AD8-BBDD-BF08D71E2E20}"/>
              </a:ext>
            </a:extLst>
          </p:cNvPr>
          <p:cNvSpPr txBox="1"/>
          <p:nvPr/>
        </p:nvSpPr>
        <p:spPr>
          <a:xfrm>
            <a:off x="10240657" y="5511776"/>
            <a:ext cx="1317490" cy="461665"/>
          </a:xfrm>
          <a:prstGeom prst="rect">
            <a:avLst/>
          </a:prstGeom>
          <a:solidFill>
            <a:schemeClr val="accent2">
              <a:lumMod val="50000"/>
            </a:schemeClr>
          </a:solidFill>
        </p:spPr>
        <p:txBody>
          <a:bodyPr wrap="square">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Develop POC 1</a:t>
            </a:r>
            <a:r>
              <a:rPr kumimoji="0" lang="en-US" sz="1200" b="0" i="0" u="none" strike="noStrike" kern="1200" cap="none" spc="0" normalizeH="0" baseline="30000" noProof="0">
                <a:ln>
                  <a:noFill/>
                </a:ln>
                <a:solidFill>
                  <a:srgbClr val="FFFFFF"/>
                </a:solidFill>
                <a:effectLst/>
                <a:uLnTx/>
                <a:uFillTx/>
                <a:latin typeface="Segoe UI"/>
                <a:ea typeface="Segoe UI" pitchFamily="34" charset="0"/>
                <a:cs typeface="Segoe UI" pitchFamily="34" charset="0"/>
              </a:rPr>
              <a:t>st</a:t>
            </a:r>
            <a:r>
              <a:rPr kumimoji="0" lang="en-US" sz="12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 party solutions</a:t>
            </a:r>
          </a:p>
        </p:txBody>
      </p:sp>
      <p:sp>
        <p:nvSpPr>
          <p:cNvPr id="107" name="Footer Placeholder 21">
            <a:extLst>
              <a:ext uri="{FF2B5EF4-FFF2-40B4-BE49-F238E27FC236}">
                <a16:creationId xmlns:a16="http://schemas.microsoft.com/office/drawing/2014/main" id="{89D9FC2C-6480-4059-B467-FE8DCCE2CDB0}"/>
              </a:ext>
            </a:extLst>
          </p:cNvPr>
          <p:cNvSpPr>
            <a:spLocks noGrp="1"/>
          </p:cNvSpPr>
          <p:nvPr>
            <p:ph type="ftr" sz="quarter" idx="10"/>
          </p:nvPr>
        </p:nvSpPr>
        <p:spPr>
          <a:xfrm>
            <a:off x="241300" y="6624158"/>
            <a:ext cx="4114800" cy="138499"/>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Segoe UI"/>
                <a:ea typeface="+mn-ea"/>
                <a:cs typeface="+mn-cs"/>
              </a:rPr>
              <a:t>Microsoft Confidential - Internal Use Only</a:t>
            </a:r>
          </a:p>
        </p:txBody>
      </p:sp>
      <p:sp>
        <p:nvSpPr>
          <p:cNvPr id="504" name="Slide Number Placeholder 22">
            <a:extLst>
              <a:ext uri="{FF2B5EF4-FFF2-40B4-BE49-F238E27FC236}">
                <a16:creationId xmlns:a16="http://schemas.microsoft.com/office/drawing/2014/main" id="{7A05FB98-4BE9-4AF6-A7AA-6008BA66AB39}"/>
              </a:ext>
            </a:extLst>
          </p:cNvPr>
          <p:cNvSpPr>
            <a:spLocks noGrp="1"/>
          </p:cNvSpPr>
          <p:nvPr>
            <p:ph type="sldNum" sz="quarter" idx="11"/>
          </p:nvPr>
        </p:nvSpPr>
        <p:spPr>
          <a:xfrm>
            <a:off x="11643614" y="6631852"/>
            <a:ext cx="215900" cy="123111"/>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C435EBD8-2B4E-460A-B166-558D15DA4B06}"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1</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11084461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p188="http://schemas.microsoft.com/office/powerpoint/2018/8/main" r:id="rId3"/>
    </p:ext>
  </p:extLst>
</p:sld>
</file>

<file path=ppt/theme/theme1.xml><?xml version="1.0" encoding="utf-8"?>
<a:theme xmlns:a="http://schemas.openxmlformats.org/drawingml/2006/main" name="3_Black Template">
  <a:themeElements>
    <a:clrScheme name="TS_20_Teal on Black">
      <a:dk1>
        <a:srgbClr val="000000"/>
      </a:dk1>
      <a:lt1>
        <a:srgbClr val="FFFFFF"/>
      </a:lt1>
      <a:dk2>
        <a:srgbClr val="274B47"/>
      </a:dk2>
      <a:lt2>
        <a:srgbClr val="E6E6E6"/>
      </a:lt2>
      <a:accent1>
        <a:srgbClr val="30E5D0"/>
      </a:accent1>
      <a:accent2>
        <a:srgbClr val="008575"/>
      </a:accent2>
      <a:accent3>
        <a:srgbClr val="274B47"/>
      </a:accent3>
      <a:accent4>
        <a:srgbClr val="50E6FF"/>
      </a:accent4>
      <a:accent5>
        <a:srgbClr val="0078D4"/>
      </a:accent5>
      <a:accent6>
        <a:srgbClr val="D2D2D2"/>
      </a:accent6>
      <a:hlink>
        <a:srgbClr val="30E5D0"/>
      </a:hlink>
      <a:folHlink>
        <a:srgbClr val="30E5D0"/>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algn="l">
          <a:defRPr sz="1400" dirty="0" err="1" smtClean="0">
            <a:solidFill>
              <a:schemeClr val="bg1"/>
            </a:solidFill>
          </a:defRPr>
        </a:defPPr>
      </a:lstStyle>
    </a:txDef>
  </a:objectDefaults>
  <a:extraClrSchemeLst/>
  <a:extLst>
    <a:ext uri="{05A4C25C-085E-4340-85A3-A5531E510DB2}">
      <thm15:themeFamily xmlns:thm15="http://schemas.microsoft.com/office/thememl/2012/main" name="Template Starter Teal - February 2020.potx" id="{ED1A6496-A683-46AB-8E23-C2F28A40B1A7}" vid="{6017B456-6C7F-4CBA-A12B-A3732CAB3A9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DD566D8BC833594AA519ECD4349F6B7D" ma:contentTypeVersion="4" ma:contentTypeDescription="Create a new document." ma:contentTypeScope="" ma:versionID="a1a7f65f75f9aa2c5ee55cc3542d13e0">
  <xsd:schema xmlns:xsd="http://www.w3.org/2001/XMLSchema" xmlns:xs="http://www.w3.org/2001/XMLSchema" xmlns:p="http://schemas.microsoft.com/office/2006/metadata/properties" xmlns:ns2="52a032bb-7ca4-4c99-a2f0-a83f61f45075" xmlns:ns3="e69efd89-ea43-4afc-a646-148eef9a2488" targetNamespace="http://schemas.microsoft.com/office/2006/metadata/properties" ma:root="true" ma:fieldsID="3e3abf96ae3c98ec7242f3afc632c45c" ns2:_="" ns3:_="">
    <xsd:import namespace="52a032bb-7ca4-4c99-a2f0-a83f61f45075"/>
    <xsd:import namespace="e69efd89-ea43-4afc-a646-148eef9a2488"/>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2a032bb-7ca4-4c99-a2f0-a83f61f4507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e69efd89-ea43-4afc-a646-148eef9a2488"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A7518971-FC1B-459A-B302-55B7C726CAF6}">
  <ds:schemaRefs>
    <ds:schemaRef ds:uri="http://schemas.microsoft.com/sharepoint/v3/contenttype/forms"/>
  </ds:schemaRefs>
</ds:datastoreItem>
</file>

<file path=customXml/itemProps2.xml><?xml version="1.0" encoding="utf-8"?>
<ds:datastoreItem xmlns:ds="http://schemas.openxmlformats.org/officeDocument/2006/customXml" ds:itemID="{C7744C5D-20E9-4AB6-9504-A22E01019E9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2a032bb-7ca4-4c99-a2f0-a83f61f45075"/>
    <ds:schemaRef ds:uri="e69efd89-ea43-4afc-a646-148eef9a248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A92FA51-2018-4E2B-BE8C-34635375CE22}">
  <ds:schemaRefs>
    <ds:schemaRef ds:uri="http://schemas.microsoft.com/office/2006/metadata/properties"/>
    <ds:schemaRef ds:uri="http://schemas.microsoft.com/office/infopath/2007/PartnerControl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4</TotalTime>
  <Words>242</Words>
  <Application>Microsoft Office PowerPoint</Application>
  <PresentationFormat>Widescreen</PresentationFormat>
  <Paragraphs>33</Paragraphs>
  <Slides>1</Slides>
  <Notes>1</Notes>
  <HiddenSlides>0</HiddenSlides>
  <MMClips>0</MMClips>
  <ScaleCrop>false</ScaleCrop>
  <HeadingPairs>
    <vt:vector size="4" baseType="variant">
      <vt:variant>
        <vt:lpstr>Theme</vt:lpstr>
      </vt:variant>
      <vt:variant>
        <vt:i4>1</vt:i4>
      </vt:variant>
      <vt:variant>
        <vt:lpstr>Slide Titles</vt:lpstr>
      </vt:variant>
      <vt:variant>
        <vt:i4>1</vt:i4>
      </vt:variant>
    </vt:vector>
  </HeadingPairs>
  <TitlesOfParts>
    <vt:vector size="2" baseType="lpstr">
      <vt:lpstr>3_Black Template</vt:lpstr>
      <vt:lpstr>Sustainable Smart Buildings Hackathon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Veronica Eeckhoudt (AUDIENZ LLC)</dc:creator>
  <cp:lastModifiedBy>Veronica Eeckhoudt (AUDIENZ LLC)</cp:lastModifiedBy>
  <cp:revision>11</cp:revision>
  <dcterms:created xsi:type="dcterms:W3CDTF">2021-08-11T17:47:02Z</dcterms:created>
  <dcterms:modified xsi:type="dcterms:W3CDTF">2021-09-17T22:38:45Z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0x010100DD566D8BC833594AA519ECD4349F6B7D</vt:lpwstr>
  </property>
</Properties>
</file>